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58" r:id="rId4"/>
    <p:sldId id="262" r:id="rId5"/>
    <p:sldId id="263" r:id="rId6"/>
    <p:sldId id="266" r:id="rId7"/>
    <p:sldId id="271" r:id="rId8"/>
    <p:sldId id="267" r:id="rId9"/>
    <p:sldId id="268" r:id="rId10"/>
    <p:sldId id="269" r:id="rId11"/>
    <p:sldId id="272" r:id="rId12"/>
    <p:sldId id="270" r:id="rId13"/>
    <p:sldId id="274" r:id="rId14"/>
    <p:sldId id="276" r:id="rId15"/>
    <p:sldId id="277" r:id="rId16"/>
    <p:sldId id="278" r:id="rId17"/>
    <p:sldId id="279" r:id="rId18"/>
    <p:sldId id="280" r:id="rId19"/>
    <p:sldId id="281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80081" autoAdjust="0"/>
  </p:normalViewPr>
  <p:slideViewPr>
    <p:cSldViewPr snapToGrid="0">
      <p:cViewPr varScale="1">
        <p:scale>
          <a:sx n="59" d="100"/>
          <a:sy n="59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C06B3-D02F-4E8B-8218-CEA6FFBA3D68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F7962-A732-4CCC-805F-DF5CF7BB0D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4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; at 20–25 mm Hg, the upper limit of normal, treatment to reduce </a:t>
            </a:r>
          </a:p>
          <a:p>
            <a:endParaRPr lang="en-US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Se &gt;15 è definite,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oltre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20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si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tratta</a:t>
            </a:r>
            <a:endParaRPr lang="en-US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invasive ICP monitoring </a:t>
            </a:r>
          </a:p>
          <a:p>
            <a:endParaRPr lang="en-US" dirty="0" smtClean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Published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guidelines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recommend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ICP 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athJax_Main"/>
              </a:rPr>
              <a:t>&lt;20−25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&lt;20−25 mm Hg in the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neurointensive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care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unit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for TBI and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other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forms</a:t>
            </a:r>
            <a:r>
              <a:rPr kumimoji="0" lang="it-IT" altLang="it-IT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acute brain </a:t>
            </a:r>
            <a:r>
              <a:rPr kumimoji="0" lang="it-IT" altLang="it-IT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injury</a:t>
            </a:r>
            <a:endParaRPr kumimoji="0" lang="it-IT" altLang="it-IT" sz="1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Poppins" pitchFamily="2" charset="77"/>
                <a:cs typeface="Poppins" pitchFamily="2" charset="77"/>
              </a:rPr>
              <a:t>Spontaneous intracranial hypotension – cerebrospinal fluid leak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200" dirty="0" smtClean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F7962-A732-4CCC-805F-DF5CF7BB0D4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415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F7962-A732-4CCC-805F-DF5CF7BB0D4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14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F7962-A732-4CCC-805F-DF5CF7BB0D4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6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F7962-A732-4CCC-805F-DF5CF7BB0D4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254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F7962-A732-4CCC-805F-DF5CF7BB0D4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03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F7962-A732-4CCC-805F-DF5CF7BB0D4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16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90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18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7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38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26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40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53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77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72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30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50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38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1867-EE24-490B-AED1-1C5ECA5E72A2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B13A-D7E8-4291-9BFE-2599541F1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87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1381161" y="2546941"/>
            <a:ext cx="9655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 Normal Mean Values of ONSD and OND and the Issue of Different </a:t>
            </a:r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</a:t>
            </a:r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ut-off </a:t>
            </a:r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V</a:t>
            </a:r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alues.</a:t>
            </a:r>
          </a:p>
          <a:p>
            <a:pPr algn="ctr"/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Application in Neurology and Critical Care Patients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9EDD769B-59F5-6E46-8E9B-0E07A401AE95}"/>
              </a:ext>
            </a:extLst>
          </p:cNvPr>
          <p:cNvSpPr txBox="1"/>
          <p:nvPr/>
        </p:nvSpPr>
        <p:spPr>
          <a:xfrm>
            <a:off x="1162396" y="4572467"/>
            <a:ext cx="9449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itchFamily="2" charset="77"/>
                <a:cs typeface="Poppins Light" pitchFamily="2" charset="77"/>
              </a:rPr>
              <a:t>Dr. Andrea Naldi, MD</a:t>
            </a:r>
          </a:p>
          <a:p>
            <a:pPr algn="ctr"/>
            <a:endParaRPr lang="en-US" sz="1600" spc="150" dirty="0" smtClean="0">
              <a:solidFill>
                <a:schemeClr val="tx1">
                  <a:lumMod val="65000"/>
                  <a:lumOff val="3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pPr algn="ctr"/>
            <a:r>
              <a:rPr 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itchFamily="2" charset="77"/>
                <a:cs typeface="Poppins Light" pitchFamily="2" charset="77"/>
              </a:rPr>
              <a:t>Department of Neuroscience “Rita Levi </a:t>
            </a:r>
            <a:r>
              <a:rPr lang="en-US" sz="1600" spc="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itchFamily="2" charset="77"/>
                <a:cs typeface="Poppins Light" pitchFamily="2" charset="77"/>
              </a:rPr>
              <a:t>Montalcini</a:t>
            </a:r>
            <a:r>
              <a:rPr 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itchFamily="2" charset="77"/>
                <a:cs typeface="Poppins Light" pitchFamily="2" charset="77"/>
              </a:rPr>
              <a:t>”, University of Turin, Italy</a:t>
            </a:r>
          </a:p>
          <a:p>
            <a:pPr algn="ctr"/>
            <a:r>
              <a:rPr 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itchFamily="2" charset="77"/>
                <a:cs typeface="Poppins Light" pitchFamily="2" charset="77"/>
              </a:rPr>
              <a:t>Neurology Unit, San Giovanni Bosco Hospital, Turin, Italy</a:t>
            </a:r>
          </a:p>
          <a:p>
            <a:pPr algn="ctr"/>
            <a:endParaRPr lang="en-US" sz="1600" spc="150" dirty="0">
              <a:solidFill>
                <a:schemeClr val="tx1">
                  <a:lumMod val="65000"/>
                  <a:lumOff val="3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pPr algn="ctr"/>
            <a:r>
              <a:rPr lang="en-US" sz="1600" b="1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itchFamily="2" charset="77"/>
                <a:cs typeface="Poppins Light" pitchFamily="2" charset="77"/>
              </a:rPr>
              <a:t>andrea.naldi@aslcittaditorino.it</a:t>
            </a:r>
            <a:endParaRPr lang="en-US" sz="1600" b="1" spc="150" dirty="0">
              <a:solidFill>
                <a:schemeClr val="tx1">
                  <a:lumMod val="65000"/>
                  <a:lumOff val="3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343490" y="129244"/>
            <a:ext cx="9693524" cy="1961697"/>
            <a:chOff x="1485159" y="129244"/>
            <a:chExt cx="9693524" cy="1961697"/>
          </a:xfrm>
        </p:grpSpPr>
        <p:grpSp>
          <p:nvGrpSpPr>
            <p:cNvPr id="2" name="Gruppo 1"/>
            <p:cNvGrpSpPr/>
            <p:nvPr/>
          </p:nvGrpSpPr>
          <p:grpSpPr>
            <a:xfrm>
              <a:off x="3834287" y="161849"/>
              <a:ext cx="3613489" cy="1836894"/>
              <a:chOff x="2378974" y="163849"/>
              <a:chExt cx="3613489" cy="1836894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4315" y="163849"/>
                <a:ext cx="3089025" cy="1121804"/>
              </a:xfrm>
              <a:prstGeom prst="rect">
                <a:avLst/>
              </a:prstGeom>
            </p:spPr>
          </p:pic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xmlns="" id="{9EDD769B-59F5-6E46-8E9B-0E07A401AE95}"/>
                  </a:ext>
                </a:extLst>
              </p:cNvPr>
              <p:cNvSpPr txBox="1"/>
              <p:nvPr/>
            </p:nvSpPr>
            <p:spPr>
              <a:xfrm>
                <a:off x="2378974" y="1385190"/>
                <a:ext cx="3613489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spc="150" dirty="0" smtClean="0">
                    <a:solidFill>
                      <a:srgbClr val="C00000"/>
                    </a:solidFill>
                    <a:latin typeface="Poppins Light" pitchFamily="2" charset="77"/>
                    <a:cs typeface="Poppins Light" pitchFamily="2" charset="77"/>
                  </a:rPr>
                  <a:t>25</a:t>
                </a:r>
                <a:r>
                  <a:rPr lang="en-US" b="1" spc="150" baseline="30000" dirty="0" smtClean="0">
                    <a:solidFill>
                      <a:srgbClr val="C00000"/>
                    </a:solidFill>
                    <a:latin typeface="Poppins Light" pitchFamily="2" charset="77"/>
                    <a:cs typeface="Poppins Light" pitchFamily="2" charset="77"/>
                  </a:rPr>
                  <a:t>th</a:t>
                </a:r>
                <a:r>
                  <a:rPr lang="en-US" b="1" spc="150" dirty="0" smtClean="0">
                    <a:solidFill>
                      <a:srgbClr val="C00000"/>
                    </a:solidFill>
                    <a:latin typeface="Poppins Light" pitchFamily="2" charset="77"/>
                    <a:cs typeface="Poppins Light" pitchFamily="2" charset="77"/>
                  </a:rPr>
                  <a:t> ESNCH Conference</a:t>
                </a:r>
              </a:p>
              <a:p>
                <a:pPr algn="ctr"/>
                <a:r>
                  <a:rPr lang="en-US" sz="1600" b="1" spc="150" dirty="0" smtClean="0">
                    <a:solidFill>
                      <a:srgbClr val="C00000"/>
                    </a:solidFill>
                    <a:latin typeface="Poppins Light" pitchFamily="2" charset="77"/>
                    <a:cs typeface="Poppins Light" pitchFamily="2" charset="77"/>
                  </a:rPr>
                  <a:t>Belgrade, 15-17 October 2021</a:t>
                </a:r>
                <a:endParaRPr lang="en-US" sz="1600" spc="150" dirty="0">
                  <a:solidFill>
                    <a:srgbClr val="C00000"/>
                  </a:solidFill>
                  <a:latin typeface="Poppins Light" pitchFamily="2" charset="77"/>
                  <a:cs typeface="Poppins Light" pitchFamily="2" charset="77"/>
                </a:endParaRPr>
              </a:p>
            </p:txBody>
          </p:sp>
        </p:grpSp>
        <p:pic>
          <p:nvPicPr>
            <p:cNvPr id="9" name="Picture 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85159" y="129244"/>
              <a:ext cx="2227093" cy="1961697"/>
            </a:xfrm>
            <a:prstGeom prst="rect">
              <a:avLst/>
            </a:prstGeom>
          </p:spPr>
        </p:pic>
        <p:grpSp>
          <p:nvGrpSpPr>
            <p:cNvPr id="10" name="Gruppo 9"/>
            <p:cNvGrpSpPr/>
            <p:nvPr/>
          </p:nvGrpSpPr>
          <p:grpSpPr>
            <a:xfrm>
              <a:off x="7805152" y="134847"/>
              <a:ext cx="3373531" cy="1956094"/>
              <a:chOff x="2404079" y="1056121"/>
              <a:chExt cx="1844675" cy="1012190"/>
            </a:xfrm>
          </p:grpSpPr>
          <p:pic>
            <p:nvPicPr>
              <p:cNvPr id="11" name="Immagine 10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4079" y="1148057"/>
                <a:ext cx="857250" cy="859155"/>
              </a:xfrm>
              <a:prstGeom prst="rect">
                <a:avLst/>
              </a:prstGeom>
              <a:noFill/>
            </p:spPr>
          </p:pic>
          <p:pic>
            <p:nvPicPr>
              <p:cNvPr id="12" name="Immagine 11"/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329" y="1056121"/>
                <a:ext cx="987425" cy="101219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2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9"/>
    </mc:Choice>
    <mc:Fallback xmlns="">
      <p:transition spd="slow" advTm="2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6764260" y="128207"/>
            <a:ext cx="5311365" cy="416723"/>
            <a:chOff x="486023" y="185321"/>
            <a:chExt cx="3480158" cy="596907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645531" y="253203"/>
              <a:ext cx="3320650" cy="5290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  <a:latin typeface="Poppins" pitchFamily="2" charset="77"/>
                  <a:cs typeface="Poppins" pitchFamily="2" charset="77"/>
                </a:rPr>
                <a:t>ONSD – Confounding and limiting factors</a:t>
              </a:r>
            </a:p>
          </p:txBody>
        </p:sp>
        <p:sp>
          <p:nvSpPr>
            <p:cNvPr id="6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1"/>
              <a:ext cx="262430" cy="530780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7" name="Rettangolo 6"/>
          <p:cNvSpPr/>
          <p:nvPr/>
        </p:nvSpPr>
        <p:spPr>
          <a:xfrm>
            <a:off x="4481931" y="1859739"/>
            <a:ext cx="3300036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Poppins Light"/>
              </a:rPr>
              <a:t>MOSTLY RELIABLE</a:t>
            </a:r>
            <a:endParaRPr lang="en-US" sz="2400" b="1" dirty="0">
              <a:solidFill>
                <a:srgbClr val="C00000"/>
              </a:solidFill>
              <a:latin typeface="Poppins Ligh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76699" y="3921553"/>
            <a:ext cx="3300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Devices and settings</a:t>
            </a:r>
            <a:endParaRPr lang="en-US" dirty="0">
              <a:solidFill>
                <a:srgbClr val="202122"/>
              </a:solidFill>
              <a:latin typeface="Poppins Light"/>
            </a:endParaRPr>
          </a:p>
          <a:p>
            <a:pPr algn="ctr"/>
            <a:endParaRPr lang="en-US" dirty="0" smtClean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“Unique” ONSD borders</a:t>
            </a:r>
          </a:p>
          <a:p>
            <a:pPr algn="ctr"/>
            <a:r>
              <a:rPr lang="en-US" dirty="0" err="1" smtClean="0">
                <a:solidFill>
                  <a:srgbClr val="202122"/>
                </a:solidFill>
                <a:latin typeface="Poppins Light"/>
              </a:rPr>
              <a:t>Ultrasonographic</a:t>
            </a:r>
            <a:r>
              <a:rPr lang="en-US" dirty="0" smtClean="0">
                <a:solidFill>
                  <a:srgbClr val="202122"/>
                </a:solidFill>
                <a:latin typeface="Poppins Light"/>
              </a:rPr>
              <a:t> planes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Number of measurements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146325" y="5023187"/>
            <a:ext cx="42687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Automatic measurements</a:t>
            </a:r>
          </a:p>
          <a:p>
            <a:r>
              <a:rPr lang="en-US" dirty="0" smtClean="0">
                <a:solidFill>
                  <a:srgbClr val="202122"/>
                </a:solidFill>
                <a:latin typeface="Poppins Light"/>
              </a:rPr>
              <a:t>		</a:t>
            </a:r>
            <a:r>
              <a:rPr lang="en-US" sz="1400" dirty="0" err="1" smtClean="0">
                <a:solidFill>
                  <a:srgbClr val="202122"/>
                </a:solidFill>
                <a:latin typeface="Poppins Light"/>
              </a:rPr>
              <a:t>Meiburger</a:t>
            </a:r>
            <a:r>
              <a:rPr lang="en-US" sz="1400" dirty="0" smtClean="0">
                <a:solidFill>
                  <a:srgbClr val="202122"/>
                </a:solidFill>
                <a:latin typeface="Poppins Light"/>
              </a:rPr>
              <a:t>, 2020</a:t>
            </a:r>
          </a:p>
          <a:p>
            <a:r>
              <a:rPr lang="en-US" sz="1400" dirty="0" smtClean="0">
                <a:solidFill>
                  <a:srgbClr val="202122"/>
                </a:solidFill>
                <a:latin typeface="Poppins Light"/>
              </a:rPr>
              <a:t>		Stevens, 2021</a:t>
            </a:r>
          </a:p>
          <a:p>
            <a:r>
              <a:rPr lang="en-US" sz="1400" dirty="0" smtClean="0">
                <a:solidFill>
                  <a:srgbClr val="202122"/>
                </a:solidFill>
                <a:latin typeface="Poppins Light"/>
              </a:rPr>
              <a:t>		Gerber, 2017</a:t>
            </a:r>
          </a:p>
          <a:p>
            <a:r>
              <a:rPr lang="en-US" sz="1400" dirty="0" smtClean="0">
                <a:solidFill>
                  <a:srgbClr val="202122"/>
                </a:solidFill>
                <a:latin typeface="Poppins Light"/>
              </a:rPr>
              <a:t>		</a:t>
            </a:r>
            <a:r>
              <a:rPr lang="en-US" sz="1400" dirty="0" err="1" smtClean="0">
                <a:solidFill>
                  <a:srgbClr val="202122"/>
                </a:solidFill>
                <a:latin typeface="Poppins Light"/>
              </a:rPr>
              <a:t>Soroushmehr</a:t>
            </a:r>
            <a:r>
              <a:rPr lang="en-US" sz="1400" dirty="0" smtClean="0">
                <a:solidFill>
                  <a:srgbClr val="202122"/>
                </a:solidFill>
                <a:latin typeface="Poppins Light"/>
              </a:rPr>
              <a:t>, 2019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676699" y="2755909"/>
            <a:ext cx="10803138" cy="710341"/>
            <a:chOff x="676699" y="2755909"/>
            <a:chExt cx="10803138" cy="710341"/>
          </a:xfrm>
        </p:grpSpPr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xmlns="" id="{14031F47-4087-3E42-AA7C-0E3236C37FA5}"/>
                </a:ext>
              </a:extLst>
            </p:cNvPr>
            <p:cNvGrpSpPr/>
            <p:nvPr/>
          </p:nvGrpSpPr>
          <p:grpSpPr>
            <a:xfrm>
              <a:off x="811837" y="2755909"/>
              <a:ext cx="10668000" cy="710341"/>
              <a:chOff x="4812903" y="3536087"/>
              <a:chExt cx="14751848" cy="982268"/>
            </a:xfrm>
          </p:grpSpPr>
          <p:sp>
            <p:nvSpPr>
              <p:cNvPr id="13" name="Shape 3472">
                <a:extLst>
                  <a:ext uri="{FF2B5EF4-FFF2-40B4-BE49-F238E27FC236}">
                    <a16:creationId xmlns:a16="http://schemas.microsoft.com/office/drawing/2014/main" xmlns="" id="{7A97E23C-926C-194A-8B06-917D250D1A55}"/>
                  </a:ext>
                </a:extLst>
              </p:cNvPr>
              <p:cNvSpPr/>
              <p:nvPr/>
            </p:nvSpPr>
            <p:spPr>
              <a:xfrm>
                <a:off x="9651298" y="3536087"/>
                <a:ext cx="5075056" cy="982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69" y="0"/>
                    </a:moveTo>
                    <a:lnTo>
                      <a:pt x="0" y="0"/>
                    </a:lnTo>
                    <a:lnTo>
                      <a:pt x="1831" y="10800"/>
                    </a:lnTo>
                    <a:lnTo>
                      <a:pt x="0" y="21600"/>
                    </a:lnTo>
                    <a:lnTo>
                      <a:pt x="19769" y="21600"/>
                    </a:lnTo>
                    <a:lnTo>
                      <a:pt x="21600" y="10800"/>
                    </a:lnTo>
                    <a:cubicBezTo>
                      <a:pt x="21600" y="10800"/>
                      <a:pt x="19769" y="0"/>
                      <a:pt x="197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250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endParaRPr sz="1758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4" name="Shape 3473">
                <a:extLst>
                  <a:ext uri="{FF2B5EF4-FFF2-40B4-BE49-F238E27FC236}">
                    <a16:creationId xmlns:a16="http://schemas.microsoft.com/office/drawing/2014/main" xmlns="" id="{3D569E37-955F-774A-9BF2-397ABC2111C2}"/>
                  </a:ext>
                </a:extLst>
              </p:cNvPr>
              <p:cNvSpPr/>
              <p:nvPr/>
            </p:nvSpPr>
            <p:spPr>
              <a:xfrm>
                <a:off x="4812903" y="3536087"/>
                <a:ext cx="5075054" cy="982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69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19769" y="21600"/>
                    </a:lnTo>
                    <a:lnTo>
                      <a:pt x="21600" y="10800"/>
                    </a:lnTo>
                    <a:cubicBezTo>
                      <a:pt x="21600" y="10800"/>
                      <a:pt x="19769" y="0"/>
                      <a:pt x="197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250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endParaRPr sz="1758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5" name="Shape 3474">
                <a:extLst>
                  <a:ext uri="{FF2B5EF4-FFF2-40B4-BE49-F238E27FC236}">
                    <a16:creationId xmlns:a16="http://schemas.microsoft.com/office/drawing/2014/main" xmlns="" id="{C9A3A965-2E0B-8A4B-9A57-88AFDBC1412C}"/>
                  </a:ext>
                </a:extLst>
              </p:cNvPr>
              <p:cNvSpPr/>
              <p:nvPr/>
            </p:nvSpPr>
            <p:spPr>
              <a:xfrm>
                <a:off x="14489695" y="3536087"/>
                <a:ext cx="5075056" cy="982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831" y="10800"/>
                    </a:ln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60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250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endParaRPr sz="1758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  <p:sp>
          <p:nvSpPr>
            <p:cNvPr id="22" name="Rettangolo 21"/>
            <p:cNvSpPr/>
            <p:nvPr/>
          </p:nvSpPr>
          <p:spPr>
            <a:xfrm>
              <a:off x="676699" y="2914526"/>
              <a:ext cx="3595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Poppins Light"/>
                </a:rPr>
                <a:t>Clarify unsolved questions</a:t>
              </a:r>
              <a:endParaRPr lang="en-US" b="1" dirty="0">
                <a:solidFill>
                  <a:schemeClr val="bg1"/>
                </a:solidFill>
                <a:latin typeface="Poppins Light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4545694" y="2912272"/>
              <a:ext cx="33000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Poppins Light"/>
                </a:rPr>
                <a:t>Standardize the method</a:t>
              </a:r>
              <a:endParaRPr lang="en-US" b="1" dirty="0">
                <a:solidFill>
                  <a:schemeClr val="bg1"/>
                </a:solidFill>
                <a:latin typeface="Poppins Light"/>
              </a:endParaRP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7930715" y="2936996"/>
              <a:ext cx="33000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Poppins Light"/>
                </a:rPr>
                <a:t>PROTOCOLS</a:t>
              </a:r>
              <a:endParaRPr lang="en-US" b="1" dirty="0">
                <a:solidFill>
                  <a:schemeClr val="bg1"/>
                </a:solidFill>
                <a:latin typeface="Poppins Light"/>
              </a:endParaRP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4481931" y="3921553"/>
            <a:ext cx="3300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Homogeneity of studies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Reproducibility of results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7994771" y="3936124"/>
            <a:ext cx="3300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Wide consensus and validation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1365347" y="891474"/>
            <a:ext cx="9830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How reliable are the ONSD normal and cut-off values?</a:t>
            </a:r>
            <a:endParaRPr lang="en-US" sz="28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9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9"/>
    </mc:Choice>
    <mc:Fallback xmlns="">
      <p:transition spd="slow" advTm="4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6764260" y="128207"/>
            <a:ext cx="5311365" cy="416723"/>
            <a:chOff x="486023" y="185321"/>
            <a:chExt cx="3480158" cy="596907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645531" y="253203"/>
              <a:ext cx="3320650" cy="5290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  <a:latin typeface="Poppins" pitchFamily="2" charset="77"/>
                  <a:cs typeface="Poppins" pitchFamily="2" charset="77"/>
                </a:rPr>
                <a:t>ONSD – Confounding and limiting factors</a:t>
              </a:r>
            </a:p>
          </p:txBody>
        </p:sp>
        <p:sp>
          <p:nvSpPr>
            <p:cNvPr id="6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1"/>
              <a:ext cx="262430" cy="530780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C65461F7-3D43-0046-AAAB-8BC2CD410365}"/>
              </a:ext>
            </a:extLst>
          </p:cNvPr>
          <p:cNvSpPr>
            <a:spLocks/>
          </p:cNvSpPr>
          <p:nvPr/>
        </p:nvSpPr>
        <p:spPr bwMode="auto">
          <a:xfrm>
            <a:off x="507194" y="2803557"/>
            <a:ext cx="3344850" cy="3713621"/>
          </a:xfrm>
          <a:custGeom>
            <a:avLst/>
            <a:gdLst>
              <a:gd name="T0" fmla="*/ 858 w 2258"/>
              <a:gd name="T1" fmla="*/ 2497 h 2528"/>
              <a:gd name="T2" fmla="*/ 617 w 2258"/>
              <a:gd name="T3" fmla="*/ 2147 h 2528"/>
              <a:gd name="T4" fmla="*/ 278 w 2258"/>
              <a:gd name="T5" fmla="*/ 2137 h 2528"/>
              <a:gd name="T6" fmla="*/ 238 w 2258"/>
              <a:gd name="T7" fmla="*/ 1948 h 2528"/>
              <a:gd name="T8" fmla="*/ 174 w 2258"/>
              <a:gd name="T9" fmla="*/ 1874 h 2528"/>
              <a:gd name="T10" fmla="*/ 215 w 2258"/>
              <a:gd name="T11" fmla="*/ 1823 h 2528"/>
              <a:gd name="T12" fmla="*/ 144 w 2258"/>
              <a:gd name="T13" fmla="*/ 1776 h 2528"/>
              <a:gd name="T14" fmla="*/ 101 w 2258"/>
              <a:gd name="T15" fmla="*/ 1698 h 2528"/>
              <a:gd name="T16" fmla="*/ 54 w 2258"/>
              <a:gd name="T17" fmla="*/ 1567 h 2528"/>
              <a:gd name="T18" fmla="*/ 228 w 2258"/>
              <a:gd name="T19" fmla="*/ 1193 h 2528"/>
              <a:gd name="T20" fmla="*/ 528 w 2258"/>
              <a:gd name="T21" fmla="*/ 295 h 2528"/>
              <a:gd name="T22" fmla="*/ 2096 w 2258"/>
              <a:gd name="T23" fmla="*/ 762 h 2528"/>
              <a:gd name="T24" fmla="*/ 1746 w 2258"/>
              <a:gd name="T25" fmla="*/ 1853 h 2528"/>
              <a:gd name="T26" fmla="*/ 1761 w 2258"/>
              <a:gd name="T27" fmla="*/ 2528 h 2528"/>
              <a:gd name="T28" fmla="*/ 857 w 2258"/>
              <a:gd name="T29" fmla="*/ 2528 h 2528"/>
              <a:gd name="T30" fmla="*/ 858 w 2258"/>
              <a:gd name="T31" fmla="*/ 2497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58" h="2528">
                <a:moveTo>
                  <a:pt x="858" y="2497"/>
                </a:moveTo>
                <a:cubicBezTo>
                  <a:pt x="858" y="2497"/>
                  <a:pt x="870" y="2137"/>
                  <a:pt x="617" y="2147"/>
                </a:cubicBezTo>
                <a:cubicBezTo>
                  <a:pt x="363" y="2157"/>
                  <a:pt x="339" y="2232"/>
                  <a:pt x="278" y="2137"/>
                </a:cubicBezTo>
                <a:cubicBezTo>
                  <a:pt x="217" y="2042"/>
                  <a:pt x="279" y="1988"/>
                  <a:pt x="238" y="1948"/>
                </a:cubicBezTo>
                <a:cubicBezTo>
                  <a:pt x="238" y="1948"/>
                  <a:pt x="175" y="1915"/>
                  <a:pt x="174" y="1874"/>
                </a:cubicBezTo>
                <a:cubicBezTo>
                  <a:pt x="173" y="1832"/>
                  <a:pt x="215" y="1823"/>
                  <a:pt x="215" y="1823"/>
                </a:cubicBezTo>
                <a:cubicBezTo>
                  <a:pt x="215" y="1823"/>
                  <a:pt x="147" y="1821"/>
                  <a:pt x="144" y="1776"/>
                </a:cubicBezTo>
                <a:cubicBezTo>
                  <a:pt x="142" y="1731"/>
                  <a:pt x="172" y="1728"/>
                  <a:pt x="101" y="1698"/>
                </a:cubicBezTo>
                <a:cubicBezTo>
                  <a:pt x="30" y="1668"/>
                  <a:pt x="10" y="1641"/>
                  <a:pt x="54" y="1567"/>
                </a:cubicBezTo>
                <a:cubicBezTo>
                  <a:pt x="98" y="1492"/>
                  <a:pt x="245" y="1283"/>
                  <a:pt x="228" y="1193"/>
                </a:cubicBezTo>
                <a:cubicBezTo>
                  <a:pt x="211" y="1103"/>
                  <a:pt x="0" y="589"/>
                  <a:pt x="528" y="295"/>
                </a:cubicBezTo>
                <a:cubicBezTo>
                  <a:pt x="1055" y="0"/>
                  <a:pt x="1933" y="127"/>
                  <a:pt x="2096" y="762"/>
                </a:cubicBezTo>
                <a:cubicBezTo>
                  <a:pt x="2258" y="1396"/>
                  <a:pt x="1746" y="1853"/>
                  <a:pt x="1746" y="1853"/>
                </a:cubicBezTo>
                <a:cubicBezTo>
                  <a:pt x="1746" y="1853"/>
                  <a:pt x="1532" y="2254"/>
                  <a:pt x="1761" y="2528"/>
                </a:cubicBezTo>
                <a:cubicBezTo>
                  <a:pt x="857" y="2528"/>
                  <a:pt x="857" y="2528"/>
                  <a:pt x="857" y="2528"/>
                </a:cubicBezTo>
                <a:lnTo>
                  <a:pt x="858" y="249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US" sz="7198" dirty="0">
              <a:latin typeface="Lato Light" panose="020F0502020204030203" pitchFamily="34" charset="0"/>
            </a:endParaRPr>
          </a:p>
        </p:txBody>
      </p:sp>
      <p:sp>
        <p:nvSpPr>
          <p:cNvPr id="13" name="Esplosione 1 12"/>
          <p:cNvSpPr/>
          <p:nvPr/>
        </p:nvSpPr>
        <p:spPr>
          <a:xfrm>
            <a:off x="1704227" y="3541222"/>
            <a:ext cx="1221853" cy="113053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1360976" y="809796"/>
            <a:ext cx="9830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Do we need a cut-off value for intracranial hypertension?</a:t>
            </a:r>
            <a:endParaRPr lang="en-US" sz="28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552008" y="1695797"/>
            <a:ext cx="6612769" cy="4203497"/>
            <a:chOff x="552008" y="1695797"/>
            <a:chExt cx="6612769" cy="4203497"/>
          </a:xfrm>
        </p:grpSpPr>
        <p:sp>
          <p:nvSpPr>
            <p:cNvPr id="8" name="Rettangolo 7"/>
            <p:cNvSpPr/>
            <p:nvPr/>
          </p:nvSpPr>
          <p:spPr>
            <a:xfrm>
              <a:off x="552008" y="1695797"/>
              <a:ext cx="3300036" cy="1200329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02122"/>
                  </a:solidFill>
                  <a:latin typeface="Poppins Light"/>
                </a:rPr>
                <a:t>Intracranial pressure</a:t>
              </a:r>
            </a:p>
            <a:p>
              <a:pPr algn="ctr"/>
              <a:endParaRPr lang="en-US" dirty="0">
                <a:solidFill>
                  <a:srgbClr val="202122"/>
                </a:solidFill>
                <a:latin typeface="Poppins Light"/>
              </a:endParaRPr>
            </a:p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Dynamic process</a:t>
              </a:r>
            </a:p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Many factors involved</a:t>
              </a:r>
              <a:endParaRPr lang="en-US" dirty="0">
                <a:solidFill>
                  <a:srgbClr val="202122"/>
                </a:solidFill>
                <a:latin typeface="Poppins Light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4824271" y="4184720"/>
              <a:ext cx="2340506" cy="36933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Invasive methods</a:t>
              </a: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4824271" y="3142673"/>
              <a:ext cx="2340506" cy="36933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Radiology</a:t>
              </a: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4804244" y="2084001"/>
              <a:ext cx="2340506" cy="36933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Clinical evaluation</a:t>
              </a:r>
            </a:p>
          </p:txBody>
        </p:sp>
        <p:cxnSp>
          <p:nvCxnSpPr>
            <p:cNvPr id="18" name="Connettore 1 17"/>
            <p:cNvCxnSpPr/>
            <p:nvPr/>
          </p:nvCxnSpPr>
          <p:spPr>
            <a:xfrm>
              <a:off x="3857150" y="2268667"/>
              <a:ext cx="936000" cy="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-540000" flipV="1">
              <a:off x="5852158" y="2487569"/>
              <a:ext cx="107541" cy="6378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-540000" flipV="1">
              <a:off x="5837758" y="3519343"/>
              <a:ext cx="107541" cy="6378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 flipV="1">
              <a:off x="4325150" y="2268667"/>
              <a:ext cx="6215" cy="33120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>
              <a:off x="4291539" y="3304067"/>
              <a:ext cx="504000" cy="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4294314" y="4370848"/>
              <a:ext cx="504000" cy="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/>
          </p:nvCxnSpPr>
          <p:spPr>
            <a:xfrm rot="-540000" flipV="1">
              <a:off x="5837759" y="4584165"/>
              <a:ext cx="107541" cy="6378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29"/>
            <p:cNvSpPr/>
            <p:nvPr/>
          </p:nvSpPr>
          <p:spPr>
            <a:xfrm>
              <a:off x="4793150" y="5252963"/>
              <a:ext cx="2340506" cy="646331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Transorbital sonography</a:t>
              </a:r>
            </a:p>
          </p:txBody>
        </p:sp>
        <p:cxnSp>
          <p:nvCxnSpPr>
            <p:cNvPr id="31" name="Connettore 1 30"/>
            <p:cNvCxnSpPr/>
            <p:nvPr/>
          </p:nvCxnSpPr>
          <p:spPr>
            <a:xfrm>
              <a:off x="4330339" y="5537380"/>
              <a:ext cx="432000" cy="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/>
          <p:cNvGrpSpPr/>
          <p:nvPr/>
        </p:nvGrpSpPr>
        <p:grpSpPr>
          <a:xfrm>
            <a:off x="7131186" y="2610553"/>
            <a:ext cx="4060494" cy="2989603"/>
            <a:chOff x="7131186" y="2610553"/>
            <a:chExt cx="4060494" cy="2989603"/>
          </a:xfrm>
        </p:grpSpPr>
        <p:sp>
          <p:nvSpPr>
            <p:cNvPr id="3" name="Rettangolo 2"/>
            <p:cNvSpPr/>
            <p:nvPr/>
          </p:nvSpPr>
          <p:spPr>
            <a:xfrm>
              <a:off x="8748762" y="2610553"/>
              <a:ext cx="2442918" cy="1631216"/>
            </a:xfrm>
            <a:prstGeom prst="rect">
              <a:avLst/>
            </a:prstGeom>
            <a:ln w="5715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202122"/>
                  </a:solidFill>
                  <a:latin typeface="Poppins Light"/>
                </a:rPr>
                <a:t>DIAGNOSIS</a:t>
              </a:r>
            </a:p>
            <a:p>
              <a:pPr algn="ctr"/>
              <a:endParaRPr lang="en-US" sz="2000" dirty="0">
                <a:solidFill>
                  <a:srgbClr val="202122"/>
                </a:solidFill>
                <a:latin typeface="Poppins Light"/>
              </a:endParaRPr>
            </a:p>
            <a:p>
              <a:pPr algn="ctr"/>
              <a:r>
                <a:rPr lang="en-US" sz="2000" dirty="0" smtClean="0">
                  <a:solidFill>
                    <a:srgbClr val="202122"/>
                  </a:solidFill>
                  <a:latin typeface="Poppins Light"/>
                </a:rPr>
                <a:t>and</a:t>
              </a:r>
            </a:p>
            <a:p>
              <a:pPr algn="ctr"/>
              <a:endParaRPr lang="en-US" sz="2000" dirty="0">
                <a:solidFill>
                  <a:srgbClr val="202122"/>
                </a:solidFill>
                <a:latin typeface="Poppins Light"/>
              </a:endParaRPr>
            </a:p>
            <a:p>
              <a:pPr algn="ctr"/>
              <a:r>
                <a:rPr lang="en-US" sz="2000" b="1" dirty="0" smtClean="0">
                  <a:solidFill>
                    <a:srgbClr val="202122"/>
                  </a:solidFill>
                  <a:latin typeface="Poppins Light"/>
                </a:rPr>
                <a:t>MONITORING</a:t>
              </a:r>
              <a:endParaRPr lang="en-US" sz="2000" b="1" dirty="0">
                <a:solidFill>
                  <a:srgbClr val="202122"/>
                </a:solidFill>
                <a:latin typeface="Poppins Light"/>
              </a:endParaRPr>
            </a:p>
          </p:txBody>
        </p:sp>
        <p:cxnSp>
          <p:nvCxnSpPr>
            <p:cNvPr id="32" name="Connettore 1 31"/>
            <p:cNvCxnSpPr/>
            <p:nvPr/>
          </p:nvCxnSpPr>
          <p:spPr>
            <a:xfrm flipH="1" flipV="1">
              <a:off x="9914760" y="4268156"/>
              <a:ext cx="468" cy="13320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7131186" y="5549407"/>
              <a:ext cx="2772000" cy="1379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7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5"/>
    </mc:Choice>
    <mc:Fallback xmlns="">
      <p:transition spd="slow" advTm="4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254655" y="1287762"/>
            <a:ext cx="3300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202122"/>
                </a:solidFill>
                <a:latin typeface="Poppins Light"/>
              </a:rPr>
              <a:t>MONITORING</a:t>
            </a:r>
            <a:endParaRPr lang="en-US" sz="2400" b="1" u="sng" dirty="0">
              <a:solidFill>
                <a:srgbClr val="202122"/>
              </a:solidFill>
              <a:latin typeface="Poppins Light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052241" y="111582"/>
            <a:ext cx="7538173" cy="737369"/>
            <a:chOff x="486023" y="185322"/>
            <a:chExt cx="6378418" cy="737369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595551" y="368693"/>
              <a:ext cx="6268890" cy="5539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0070C0"/>
                  </a:solidFill>
                  <a:latin typeface="Poppins" pitchFamily="2" charset="77"/>
                  <a:cs typeface="Poppins" pitchFamily="2" charset="77"/>
                </a:rPr>
                <a:t>ONSD – Clinical Applications</a:t>
              </a:r>
              <a:endParaRPr lang="en-US" sz="30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2"/>
              <a:ext cx="737367" cy="737369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ato Light" panose="020F0502020204030203" pitchFamily="34" charset="0"/>
                </a:rPr>
                <a:t>3</a:t>
              </a:r>
            </a:p>
          </p:txBody>
        </p:sp>
      </p:grpSp>
      <p:sp>
        <p:nvSpPr>
          <p:cNvPr id="6" name="Rettangolo 5"/>
          <p:cNvSpPr/>
          <p:nvPr/>
        </p:nvSpPr>
        <p:spPr>
          <a:xfrm>
            <a:off x="982975" y="1287762"/>
            <a:ext cx="2504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202122"/>
                </a:solidFill>
                <a:latin typeface="Poppins Light"/>
              </a:rPr>
              <a:t>DIAGNOSIS</a:t>
            </a:r>
            <a:endParaRPr lang="en-US" sz="2000" b="1" u="sng" dirty="0">
              <a:solidFill>
                <a:srgbClr val="202122"/>
              </a:solidFill>
              <a:latin typeface="Poppins Light"/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3507973" y="1487817"/>
            <a:ext cx="4954385" cy="0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4335147" y="1803518"/>
            <a:ext cx="3300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Intracranial hypertension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Intracranial hypotension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23644" y="2388293"/>
            <a:ext cx="3300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Single evaluation</a:t>
            </a:r>
          </a:p>
          <a:p>
            <a:pPr algn="ctr"/>
            <a:endParaRPr lang="en-US" dirty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dirty="0">
                <a:solidFill>
                  <a:srgbClr val="202122"/>
                </a:solidFill>
                <a:latin typeface="Poppins Light"/>
              </a:rPr>
              <a:t>D</a:t>
            </a:r>
            <a:r>
              <a:rPr lang="en-US" dirty="0" smtClean="0">
                <a:solidFill>
                  <a:srgbClr val="202122"/>
                </a:solidFill>
                <a:latin typeface="Poppins Light"/>
              </a:rPr>
              <a:t>iagnosis confirmation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Addressing the diagnosis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8254655" y="2388293"/>
            <a:ext cx="3300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Serial evaluations</a:t>
            </a:r>
          </a:p>
          <a:p>
            <a:pPr algn="ctr"/>
            <a:endParaRPr lang="en-US" dirty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Dynamic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Predicting role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2235467" y="1803518"/>
            <a:ext cx="0" cy="5847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9904673" y="1782677"/>
            <a:ext cx="0" cy="5847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623644" y="3858156"/>
            <a:ext cx="3300036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Cut-off value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8254655" y="3858156"/>
            <a:ext cx="3300036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Reconsider cut-off value</a:t>
            </a:r>
          </a:p>
        </p:txBody>
      </p:sp>
      <p:cxnSp>
        <p:nvCxnSpPr>
          <p:cNvPr id="17" name="Straight Connector 21">
            <a:extLst>
              <a:ext uri="{FF2B5EF4-FFF2-40B4-BE49-F238E27FC236}">
                <a16:creationId xmlns="" xmlns:a16="http://schemas.microsoft.com/office/drawing/2014/main" id="{A529B230-EB26-914A-9449-EEE3045ED943}"/>
              </a:ext>
            </a:extLst>
          </p:cNvPr>
          <p:cNvCxnSpPr>
            <a:cxnSpLocks/>
          </p:cNvCxnSpPr>
          <p:nvPr/>
        </p:nvCxnSpPr>
        <p:spPr>
          <a:xfrm>
            <a:off x="2809558" y="5662874"/>
            <a:ext cx="7095115" cy="0"/>
          </a:xfrm>
          <a:prstGeom prst="line">
            <a:avLst/>
          </a:prstGeom>
          <a:ln w="12700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298">
            <a:extLst>
              <a:ext uri="{FF2B5EF4-FFF2-40B4-BE49-F238E27FC236}">
                <a16:creationId xmlns="" xmlns:a16="http://schemas.microsoft.com/office/drawing/2014/main" id="{21641495-A6E2-4A4C-85C1-58A01F0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1494" y="5474268"/>
            <a:ext cx="382969" cy="377211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9" name="Freeform 298">
            <a:extLst>
              <a:ext uri="{FF2B5EF4-FFF2-40B4-BE49-F238E27FC236}">
                <a16:creationId xmlns="" xmlns:a16="http://schemas.microsoft.com/office/drawing/2014/main" id="{21641495-A6E2-4A4C-85C1-58A01F0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4622" y="5474268"/>
            <a:ext cx="382969" cy="377211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20" name="Freeform 298">
            <a:extLst>
              <a:ext uri="{FF2B5EF4-FFF2-40B4-BE49-F238E27FC236}">
                <a16:creationId xmlns="" xmlns:a16="http://schemas.microsoft.com/office/drawing/2014/main" id="{21641495-A6E2-4A4C-85C1-58A01F0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680" y="5474267"/>
            <a:ext cx="382969" cy="377211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rgbClr val="3B960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cxnSp>
        <p:nvCxnSpPr>
          <p:cNvPr id="12" name="Connettore 2 11"/>
          <p:cNvCxnSpPr/>
          <p:nvPr/>
        </p:nvCxnSpPr>
        <p:spPr>
          <a:xfrm>
            <a:off x="6384463" y="6025243"/>
            <a:ext cx="3184080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 flipV="1">
            <a:off x="3052241" y="6013612"/>
            <a:ext cx="2949253" cy="19050"/>
          </a:xfrm>
          <a:prstGeom prst="straightConnector1">
            <a:avLst/>
          </a:prstGeom>
          <a:ln w="38100">
            <a:solidFill>
              <a:srgbClr val="3B960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4542960" y="4746870"/>
            <a:ext cx="3300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Suspected raised ICP</a:t>
            </a:r>
          </a:p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Basal value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2235467" y="6202215"/>
            <a:ext cx="330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Improvement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6400909" y="6197020"/>
            <a:ext cx="330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Deterioration</a:t>
            </a:r>
          </a:p>
        </p:txBody>
      </p:sp>
      <p:sp>
        <p:nvSpPr>
          <p:cNvPr id="27" name="Freeform 298">
            <a:extLst>
              <a:ext uri="{FF2B5EF4-FFF2-40B4-BE49-F238E27FC236}">
                <a16:creationId xmlns="" xmlns:a16="http://schemas.microsoft.com/office/drawing/2014/main" id="{21641495-A6E2-4A4C-85C1-58A01F0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8309" y="5466848"/>
            <a:ext cx="382969" cy="377211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8558309" y="5024007"/>
            <a:ext cx="330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Increasing values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1249147" y="5030185"/>
            <a:ext cx="330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Decreasing values</a:t>
            </a:r>
          </a:p>
        </p:txBody>
      </p:sp>
      <p:sp>
        <p:nvSpPr>
          <p:cNvPr id="7" name="Freccia angolare in su 6"/>
          <p:cNvSpPr/>
          <p:nvPr/>
        </p:nvSpPr>
        <p:spPr>
          <a:xfrm rot="10800000">
            <a:off x="6001493" y="3961174"/>
            <a:ext cx="2000444" cy="704628"/>
          </a:xfrm>
          <a:prstGeom prst="bentUpArrow">
            <a:avLst>
              <a:gd name="adj1" fmla="val 12806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8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3"/>
    </mc:Choice>
    <mc:Fallback xmlns="">
      <p:transition spd="slow" advTm="6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1" grpId="0"/>
      <p:bldP spid="13" grpId="0" animBg="1"/>
      <p:bldP spid="14" grpId="0" animBg="1"/>
      <p:bldP spid="18" grpId="0" animBg="1"/>
      <p:bldP spid="19" grpId="0" animBg="1"/>
      <p:bldP spid="20" grpId="0" animBg="1"/>
      <p:bldP spid="24" grpId="0"/>
      <p:bldP spid="25" grpId="0"/>
      <p:bldP spid="26" grpId="0"/>
      <p:bldP spid="27" grpId="0" animBg="1"/>
      <p:bldP spid="28" grpId="0"/>
      <p:bldP spid="29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8076106" y="88729"/>
            <a:ext cx="4544268" cy="483224"/>
            <a:chOff x="486024" y="185323"/>
            <a:chExt cx="4268795" cy="483224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578691" y="268437"/>
              <a:ext cx="4176128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70C0"/>
                  </a:solidFill>
                  <a:latin typeface="Poppins" pitchFamily="2" charset="77"/>
                  <a:cs typeface="Poppins" pitchFamily="2" charset="77"/>
                </a:rPr>
                <a:t>ONSD – Clinical Applications</a:t>
              </a:r>
              <a:endParaRPr lang="en-US" sz="20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4" y="185323"/>
              <a:ext cx="413491" cy="472740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Light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032852" y="837524"/>
            <a:ext cx="10571716" cy="461665"/>
            <a:chOff x="982975" y="1287762"/>
            <a:chExt cx="10571716" cy="461665"/>
          </a:xfrm>
        </p:grpSpPr>
        <p:sp>
          <p:nvSpPr>
            <p:cNvPr id="2" name="Rettangolo 1"/>
            <p:cNvSpPr/>
            <p:nvPr/>
          </p:nvSpPr>
          <p:spPr>
            <a:xfrm>
              <a:off x="8254655" y="1287762"/>
              <a:ext cx="33000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202122"/>
                  </a:solidFill>
                  <a:latin typeface="Poppins Light"/>
                </a:rPr>
                <a:t>MONITORING</a:t>
              </a:r>
              <a:endParaRPr lang="en-US" sz="2400" b="1" u="sng" dirty="0">
                <a:solidFill>
                  <a:srgbClr val="202122"/>
                </a:solidFill>
                <a:latin typeface="Poppins Light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982975" y="1287762"/>
              <a:ext cx="25049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202122"/>
                  </a:solidFill>
                  <a:latin typeface="Poppins Light"/>
                </a:rPr>
                <a:t>DIAGNOSIS</a:t>
              </a:r>
              <a:endParaRPr lang="en-US" sz="2000" b="1" u="sng" dirty="0">
                <a:solidFill>
                  <a:srgbClr val="202122"/>
                </a:solidFill>
                <a:latin typeface="Poppins Light"/>
              </a:endParaRPr>
            </a:p>
          </p:txBody>
        </p:sp>
        <p:cxnSp>
          <p:nvCxnSpPr>
            <p:cNvPr id="8" name="Connettore 2 7"/>
            <p:cNvCxnSpPr/>
            <p:nvPr/>
          </p:nvCxnSpPr>
          <p:spPr>
            <a:xfrm>
              <a:off x="3507973" y="1487817"/>
              <a:ext cx="495438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ttangolo 12"/>
          <p:cNvSpPr/>
          <p:nvPr/>
        </p:nvSpPr>
        <p:spPr>
          <a:xfrm>
            <a:off x="189323" y="1939468"/>
            <a:ext cx="330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Vascular pathology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3761002" y="1327116"/>
            <a:ext cx="4535191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NEUROLOGICAL SETTINGS</a:t>
            </a:r>
          </a:p>
        </p:txBody>
      </p:sp>
      <p:cxnSp>
        <p:nvCxnSpPr>
          <p:cNvPr id="38" name="Connettore 2 37"/>
          <p:cNvCxnSpPr/>
          <p:nvPr/>
        </p:nvCxnSpPr>
        <p:spPr>
          <a:xfrm>
            <a:off x="2235467" y="1338014"/>
            <a:ext cx="0" cy="5847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H="1">
            <a:off x="9858895" y="1338014"/>
            <a:ext cx="7656" cy="612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po 45"/>
          <p:cNvGrpSpPr/>
          <p:nvPr/>
        </p:nvGrpSpPr>
        <p:grpSpPr>
          <a:xfrm>
            <a:off x="-757564" y="1888157"/>
            <a:ext cx="13237750" cy="4841247"/>
            <a:chOff x="-757564" y="1888157"/>
            <a:chExt cx="13237750" cy="4841247"/>
          </a:xfrm>
        </p:grpSpPr>
        <p:sp>
          <p:nvSpPr>
            <p:cNvPr id="14" name="Rettangolo 13"/>
            <p:cNvSpPr/>
            <p:nvPr/>
          </p:nvSpPr>
          <p:spPr>
            <a:xfrm>
              <a:off x="1219343" y="2307364"/>
              <a:ext cx="33000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Ischemic stroke</a:t>
              </a:r>
            </a:p>
          </p:txBody>
        </p:sp>
        <p:grpSp>
          <p:nvGrpSpPr>
            <p:cNvPr id="45" name="Gruppo 44"/>
            <p:cNvGrpSpPr/>
            <p:nvPr/>
          </p:nvGrpSpPr>
          <p:grpSpPr>
            <a:xfrm>
              <a:off x="-757564" y="1888157"/>
              <a:ext cx="13237750" cy="4841247"/>
              <a:chOff x="-774189" y="1888157"/>
              <a:chExt cx="13237750" cy="4841247"/>
            </a:xfrm>
          </p:grpSpPr>
          <p:sp>
            <p:nvSpPr>
              <p:cNvPr id="17" name="Rettangolo 16"/>
              <p:cNvSpPr/>
              <p:nvPr/>
            </p:nvSpPr>
            <p:spPr>
              <a:xfrm>
                <a:off x="455019" y="3191909"/>
                <a:ext cx="4535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202122"/>
                    </a:solidFill>
                    <a:latin typeface="Poppins Light"/>
                  </a:rPr>
                  <a:t>Idiopathic Intracranial hypertension</a:t>
                </a:r>
              </a:p>
            </p:txBody>
          </p:sp>
          <p:sp>
            <p:nvSpPr>
              <p:cNvPr id="18" name="Rettangolo 17"/>
              <p:cNvSpPr/>
              <p:nvPr/>
            </p:nvSpPr>
            <p:spPr>
              <a:xfrm>
                <a:off x="1391840" y="2708049"/>
                <a:ext cx="33000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02122"/>
                    </a:solidFill>
                    <a:latin typeface="Poppins Light"/>
                  </a:rPr>
                  <a:t>Hemorrhagic stroke</a:t>
                </a:r>
              </a:p>
            </p:txBody>
          </p:sp>
          <p:sp>
            <p:nvSpPr>
              <p:cNvPr id="19" name="Rettangolo 18"/>
              <p:cNvSpPr/>
              <p:nvPr/>
            </p:nvSpPr>
            <p:spPr>
              <a:xfrm>
                <a:off x="-668634" y="3683577"/>
                <a:ext cx="4535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202122"/>
                    </a:solidFill>
                    <a:latin typeface="Poppins Light"/>
                  </a:rPr>
                  <a:t>Hydrocephalus</a:t>
                </a:r>
              </a:p>
            </p:txBody>
          </p:sp>
          <p:sp>
            <p:nvSpPr>
              <p:cNvPr id="20" name="Rettangolo 19"/>
              <p:cNvSpPr/>
              <p:nvPr/>
            </p:nvSpPr>
            <p:spPr>
              <a:xfrm>
                <a:off x="0" y="4836390"/>
                <a:ext cx="22277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202122"/>
                    </a:solidFill>
                    <a:latin typeface="Poppins Light"/>
                  </a:rPr>
                  <a:t>PRES</a:t>
                </a:r>
              </a:p>
            </p:txBody>
          </p:sp>
          <p:sp>
            <p:nvSpPr>
              <p:cNvPr id="21" name="Rettangolo 20"/>
              <p:cNvSpPr/>
              <p:nvPr/>
            </p:nvSpPr>
            <p:spPr>
              <a:xfrm>
                <a:off x="-119012" y="5205722"/>
                <a:ext cx="4535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202122"/>
                    </a:solidFill>
                    <a:latin typeface="Poppins Light"/>
                  </a:rPr>
                  <a:t>Acute mountain sickness</a:t>
                </a:r>
              </a:p>
            </p:txBody>
          </p:sp>
          <p:sp>
            <p:nvSpPr>
              <p:cNvPr id="22" name="Rettangolo 21"/>
              <p:cNvSpPr/>
              <p:nvPr/>
            </p:nvSpPr>
            <p:spPr>
              <a:xfrm>
                <a:off x="-146240" y="5603908"/>
                <a:ext cx="4535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202122"/>
                    </a:solidFill>
                    <a:latin typeface="Poppins Light"/>
                  </a:rPr>
                  <a:t>Meningitis / Encephalitis</a:t>
                </a:r>
              </a:p>
            </p:txBody>
          </p:sp>
          <p:sp>
            <p:nvSpPr>
              <p:cNvPr id="23" name="Rettangolo 22"/>
              <p:cNvSpPr/>
              <p:nvPr/>
            </p:nvSpPr>
            <p:spPr>
              <a:xfrm>
                <a:off x="-774189" y="6342851"/>
                <a:ext cx="4535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202122"/>
                    </a:solidFill>
                    <a:latin typeface="Poppins Light"/>
                  </a:rPr>
                  <a:t>Optic neuritis</a:t>
                </a:r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5335810" y="2307364"/>
                <a:ext cx="677475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02122"/>
                    </a:solidFill>
                    <a:latin typeface="Poppins Light"/>
                  </a:rPr>
                  <a:t>Malignant MCA infarct (predictor of deterioration and outcome)</a:t>
                </a:r>
              </a:p>
            </p:txBody>
          </p:sp>
          <p:sp>
            <p:nvSpPr>
              <p:cNvPr id="26" name="Rettangolo 25"/>
              <p:cNvSpPr/>
              <p:nvPr/>
            </p:nvSpPr>
            <p:spPr>
              <a:xfrm>
                <a:off x="651951" y="4153904"/>
                <a:ext cx="45230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202122"/>
                    </a:solidFill>
                    <a:latin typeface="Poppins Light"/>
                  </a:rPr>
                  <a:t>Spontaneous intracranial hypotension</a:t>
                </a:r>
              </a:p>
            </p:txBody>
          </p:sp>
          <p:sp>
            <p:nvSpPr>
              <p:cNvPr id="31" name="Rettangolo 30"/>
              <p:cNvSpPr/>
              <p:nvPr/>
            </p:nvSpPr>
            <p:spPr>
              <a:xfrm>
                <a:off x="3985237" y="2707230"/>
                <a:ext cx="677475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02122"/>
                    </a:solidFill>
                    <a:latin typeface="Poppins Light"/>
                  </a:rPr>
                  <a:t>Hematoma expansion and outcome</a:t>
                </a:r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5263723" y="3196581"/>
                <a:ext cx="531348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02122"/>
                    </a:solidFill>
                    <a:latin typeface="Poppins Light"/>
                  </a:rPr>
                  <a:t>Predictor of outcome; treatments effectiveness</a:t>
                </a:r>
              </a:p>
            </p:txBody>
          </p:sp>
          <p:sp>
            <p:nvSpPr>
              <p:cNvPr id="34" name="Rettangolo 33"/>
              <p:cNvSpPr/>
              <p:nvPr/>
            </p:nvSpPr>
            <p:spPr>
              <a:xfrm>
                <a:off x="5029518" y="4119965"/>
                <a:ext cx="401823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02122"/>
                    </a:solidFill>
                    <a:latin typeface="Poppins Light"/>
                  </a:rPr>
                  <a:t>Effects of surgical treatments</a:t>
                </a:r>
              </a:p>
            </p:txBody>
          </p:sp>
          <p:sp>
            <p:nvSpPr>
              <p:cNvPr id="36" name="Rettangolo 35"/>
              <p:cNvSpPr/>
              <p:nvPr/>
            </p:nvSpPr>
            <p:spPr>
              <a:xfrm>
                <a:off x="4883062" y="3640879"/>
                <a:ext cx="75804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02122"/>
                    </a:solidFill>
                    <a:latin typeface="Poppins Light"/>
                  </a:rPr>
                  <a:t>Patients selection for shunt intervention; predictor of outcome</a:t>
                </a:r>
              </a:p>
            </p:txBody>
          </p:sp>
          <p:sp>
            <p:nvSpPr>
              <p:cNvPr id="37" name="Rettangolo 36"/>
              <p:cNvSpPr/>
              <p:nvPr/>
            </p:nvSpPr>
            <p:spPr>
              <a:xfrm>
                <a:off x="4795115" y="6360072"/>
                <a:ext cx="56989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02122"/>
                    </a:solidFill>
                    <a:latin typeface="Poppins Light"/>
                  </a:rPr>
                  <a:t>Pathogenesis; treatments effectiveness</a:t>
                </a:r>
              </a:p>
            </p:txBody>
          </p:sp>
          <p:cxnSp>
            <p:nvCxnSpPr>
              <p:cNvPr id="10" name="Connettore 1 9"/>
              <p:cNvCxnSpPr/>
              <p:nvPr/>
            </p:nvCxnSpPr>
            <p:spPr>
              <a:xfrm>
                <a:off x="5288544" y="1888157"/>
                <a:ext cx="47266" cy="4841247"/>
              </a:xfrm>
              <a:prstGeom prst="line">
                <a:avLst/>
              </a:prstGeom>
              <a:ln w="3810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>
                <a:off x="883293" y="3109812"/>
                <a:ext cx="1108037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/>
              <p:cNvCxnSpPr/>
              <p:nvPr/>
            </p:nvCxnSpPr>
            <p:spPr>
              <a:xfrm>
                <a:off x="883319" y="4675375"/>
                <a:ext cx="1108037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ttangolo 41"/>
              <p:cNvSpPr/>
              <p:nvPr/>
            </p:nvSpPr>
            <p:spPr>
              <a:xfrm>
                <a:off x="4807335" y="5167113"/>
                <a:ext cx="401823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02122"/>
                    </a:solidFill>
                    <a:latin typeface="Poppins Light"/>
                  </a:rPr>
                  <a:t>Pathogenesis; outcome</a:t>
                </a:r>
              </a:p>
            </p:txBody>
          </p:sp>
          <p:cxnSp>
            <p:nvCxnSpPr>
              <p:cNvPr id="43" name="Connettore 1 42"/>
              <p:cNvCxnSpPr/>
              <p:nvPr/>
            </p:nvCxnSpPr>
            <p:spPr>
              <a:xfrm>
                <a:off x="839863" y="6230954"/>
                <a:ext cx="1108037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11"/>
    </mc:Choice>
    <mc:Fallback xmlns="">
      <p:transition spd="slow" advTm="6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8076106" y="88729"/>
            <a:ext cx="4544268" cy="483224"/>
            <a:chOff x="486024" y="185323"/>
            <a:chExt cx="4268795" cy="483224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578691" y="268437"/>
              <a:ext cx="4176128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70C0"/>
                  </a:solidFill>
                  <a:latin typeface="Poppins" pitchFamily="2" charset="77"/>
                  <a:cs typeface="Poppins" pitchFamily="2" charset="77"/>
                </a:rPr>
                <a:t>ONSD – Clinical Applications</a:t>
              </a:r>
              <a:endParaRPr lang="en-US" sz="20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4" y="185323"/>
              <a:ext cx="413491" cy="472740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Light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032852" y="837524"/>
            <a:ext cx="10571716" cy="461665"/>
            <a:chOff x="982975" y="1287762"/>
            <a:chExt cx="10571716" cy="461665"/>
          </a:xfrm>
        </p:grpSpPr>
        <p:sp>
          <p:nvSpPr>
            <p:cNvPr id="2" name="Rettangolo 1"/>
            <p:cNvSpPr/>
            <p:nvPr/>
          </p:nvSpPr>
          <p:spPr>
            <a:xfrm>
              <a:off x="8254655" y="1287762"/>
              <a:ext cx="33000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202122"/>
                  </a:solidFill>
                  <a:latin typeface="Poppins Light"/>
                </a:rPr>
                <a:t>MONITORING</a:t>
              </a:r>
              <a:endParaRPr lang="en-US" sz="2400" b="1" u="sng" dirty="0">
                <a:solidFill>
                  <a:srgbClr val="202122"/>
                </a:solidFill>
                <a:latin typeface="Poppins Light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982975" y="1287762"/>
              <a:ext cx="25049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202122"/>
                  </a:solidFill>
                  <a:latin typeface="Poppins Light"/>
                </a:rPr>
                <a:t>DIAGNOSIS</a:t>
              </a:r>
              <a:endParaRPr lang="en-US" sz="2000" b="1" u="sng" dirty="0">
                <a:solidFill>
                  <a:srgbClr val="202122"/>
                </a:solidFill>
                <a:latin typeface="Poppins Light"/>
              </a:endParaRPr>
            </a:p>
          </p:txBody>
        </p:sp>
        <p:cxnSp>
          <p:nvCxnSpPr>
            <p:cNvPr id="8" name="Connettore 2 7"/>
            <p:cNvCxnSpPr/>
            <p:nvPr/>
          </p:nvCxnSpPr>
          <p:spPr>
            <a:xfrm>
              <a:off x="3507973" y="1487817"/>
              <a:ext cx="495438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ttangolo 23"/>
          <p:cNvSpPr/>
          <p:nvPr/>
        </p:nvSpPr>
        <p:spPr>
          <a:xfrm>
            <a:off x="3761002" y="1327116"/>
            <a:ext cx="4535191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“NOT” NEUROLOGICAL SETTINGS</a:t>
            </a:r>
          </a:p>
        </p:txBody>
      </p:sp>
      <p:cxnSp>
        <p:nvCxnSpPr>
          <p:cNvPr id="38" name="Connettore 2 37"/>
          <p:cNvCxnSpPr/>
          <p:nvPr/>
        </p:nvCxnSpPr>
        <p:spPr>
          <a:xfrm>
            <a:off x="2235467" y="1338014"/>
            <a:ext cx="0" cy="5847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H="1">
            <a:off x="9858895" y="1338014"/>
            <a:ext cx="7656" cy="612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uppo 49"/>
          <p:cNvGrpSpPr/>
          <p:nvPr/>
        </p:nvGrpSpPr>
        <p:grpSpPr>
          <a:xfrm>
            <a:off x="25535" y="1987907"/>
            <a:ext cx="11207988" cy="4595770"/>
            <a:chOff x="-7715" y="1987907"/>
            <a:chExt cx="11207988" cy="4595770"/>
          </a:xfrm>
        </p:grpSpPr>
        <p:sp>
          <p:nvSpPr>
            <p:cNvPr id="33" name="Rettangolo 32"/>
            <p:cNvSpPr/>
            <p:nvPr/>
          </p:nvSpPr>
          <p:spPr>
            <a:xfrm>
              <a:off x="4660476" y="3943804"/>
              <a:ext cx="53134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Predictor of outcome</a:t>
              </a:r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5526622" y="5924267"/>
              <a:ext cx="40182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Treatments effectiveness</a:t>
              </a:r>
            </a:p>
          </p:txBody>
        </p:sp>
        <p:cxnSp>
          <p:nvCxnSpPr>
            <p:cNvPr id="10" name="Connettore 1 9"/>
            <p:cNvCxnSpPr/>
            <p:nvPr/>
          </p:nvCxnSpPr>
          <p:spPr>
            <a:xfrm>
              <a:off x="5920301" y="1987907"/>
              <a:ext cx="40000" cy="459577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 flipV="1">
              <a:off x="1515076" y="3125585"/>
              <a:ext cx="9042088" cy="183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1515076" y="5147904"/>
              <a:ext cx="9042088" cy="26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ttangolo 41"/>
            <p:cNvSpPr/>
            <p:nvPr/>
          </p:nvSpPr>
          <p:spPr>
            <a:xfrm>
              <a:off x="6178713" y="5348395"/>
              <a:ext cx="50215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Non-invasive assessment</a:t>
              </a:r>
            </a:p>
            <a:p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Predictor of pre-eclampsia and eclampsia</a:t>
              </a: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1323438" y="2785713"/>
              <a:ext cx="45351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02122"/>
                  </a:solidFill>
                  <a:latin typeface="Poppins Light"/>
                </a:rPr>
                <a:t>Cardiac arrest / Coma / Brain death</a:t>
              </a:r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5960301" y="2355901"/>
              <a:ext cx="40182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Predictor of outcome and mortality</a:t>
              </a:r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678901" y="3318260"/>
              <a:ext cx="45351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02122"/>
                  </a:solidFill>
                  <a:latin typeface="Poppins Light"/>
                </a:rPr>
                <a:t>Surgical / Intraoperative</a:t>
              </a: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2160474" y="3689307"/>
              <a:ext cx="401823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Laparoscopic surgery</a:t>
              </a:r>
            </a:p>
            <a:p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Abdominal aortic aneurysm repair</a:t>
              </a:r>
            </a:p>
            <a:p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Carotid </a:t>
              </a:r>
              <a:r>
                <a:rPr lang="en-US" dirty="0" err="1" smtClean="0">
                  <a:solidFill>
                    <a:srgbClr val="202122"/>
                  </a:solidFill>
                  <a:latin typeface="Poppins Light"/>
                </a:rPr>
                <a:t>endoarterectomy</a:t>
              </a:r>
              <a:endParaRPr lang="en-US" dirty="0" smtClean="0">
                <a:solidFill>
                  <a:srgbClr val="202122"/>
                </a:solidFill>
                <a:latin typeface="Poppins Light"/>
              </a:endParaRPr>
            </a:p>
            <a:p>
              <a:r>
                <a:rPr lang="en-US" dirty="0" err="1" smtClean="0">
                  <a:solidFill>
                    <a:srgbClr val="202122"/>
                  </a:solidFill>
                  <a:latin typeface="Poppins Light"/>
                </a:rPr>
                <a:t>Hemicraniectomy</a:t>
              </a:r>
              <a:endParaRPr lang="en-US" dirty="0" smtClean="0">
                <a:solidFill>
                  <a:srgbClr val="202122"/>
                </a:solidFill>
                <a:latin typeface="Poppins Light"/>
              </a:endParaRPr>
            </a:p>
            <a:p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...</a:t>
              </a:r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-7715" y="5299519"/>
              <a:ext cx="45351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02122"/>
                  </a:solidFill>
                  <a:latin typeface="Poppins Light"/>
                </a:rPr>
                <a:t>Pregnancy</a:t>
              </a: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599627" y="2323576"/>
              <a:ext cx="45351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02122"/>
                  </a:solidFill>
                  <a:latin typeface="Poppins Light"/>
                </a:rPr>
                <a:t>Traumatic brain injury</a:t>
              </a:r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5960559" y="2739683"/>
              <a:ext cx="40182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2122"/>
                  </a:solidFill>
                  <a:latin typeface="Poppins Light"/>
                </a:rPr>
                <a:t>Predictor of outcome and mortality</a:t>
              </a:r>
            </a:p>
          </p:txBody>
        </p:sp>
      </p:grpSp>
      <p:sp>
        <p:nvSpPr>
          <p:cNvPr id="9" name="Rettangolo 8"/>
          <p:cNvSpPr/>
          <p:nvPr/>
        </p:nvSpPr>
        <p:spPr>
          <a:xfrm>
            <a:off x="7697527" y="6445000"/>
            <a:ext cx="4338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>
                <a:latin typeface="Poppins"/>
              </a:rPr>
              <a:t>Lochner</a:t>
            </a:r>
            <a:r>
              <a:rPr lang="it-IT" sz="1400" dirty="0" smtClean="0">
                <a:latin typeface="Poppins"/>
              </a:rPr>
              <a:t> P (2019) - </a:t>
            </a:r>
            <a:r>
              <a:rPr lang="it-IT" sz="1400" dirty="0" err="1" smtClean="0">
                <a:latin typeface="Poppins"/>
              </a:rPr>
              <a:t>doi</a:t>
            </a:r>
            <a:r>
              <a:rPr lang="it-IT" sz="1400" dirty="0">
                <a:latin typeface="Poppins"/>
              </a:rPr>
              <a:t>: 10.1007/s10072-019-04015-x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2"/>
    </mc:Choice>
    <mc:Fallback xmlns="">
      <p:transition spd="slow" advTm="3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3380832" y="1134042"/>
            <a:ext cx="5129868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oppins" pitchFamily="2" charset="77"/>
                <a:cs typeface="Poppins" pitchFamily="2" charset="77"/>
              </a:rPr>
              <a:t>OND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2400" dirty="0" smtClean="0">
                <a:latin typeface="Poppins" pitchFamily="2" charset="77"/>
                <a:cs typeface="Poppins" pitchFamily="2" charset="77"/>
              </a:rPr>
              <a:t>optic nerve pathologies</a:t>
            </a:r>
          </a:p>
          <a:p>
            <a:pPr algn="ctr"/>
            <a:r>
              <a:rPr lang="en-US" sz="2400" dirty="0" err="1" smtClean="0">
                <a:latin typeface="Poppins" pitchFamily="2" charset="77"/>
                <a:cs typeface="Poppins" pitchFamily="2" charset="77"/>
              </a:rPr>
              <a:t>neuroinflammation</a:t>
            </a:r>
            <a:endParaRPr lang="en-US" sz="2400" dirty="0" smtClean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5011169" y="2834707"/>
            <a:ext cx="186544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Poppins" pitchFamily="2" charset="77"/>
                <a:cs typeface="Poppins" pitchFamily="2" charset="77"/>
              </a:rPr>
              <a:t>3.08 mm</a:t>
            </a:r>
          </a:p>
        </p:txBody>
      </p:sp>
      <p:cxnSp>
        <p:nvCxnSpPr>
          <p:cNvPr id="16" name="Straight Connector 21">
            <a:extLst>
              <a:ext uri="{FF2B5EF4-FFF2-40B4-BE49-F238E27FC236}">
                <a16:creationId xmlns="" xmlns:a16="http://schemas.microsoft.com/office/drawing/2014/main" id="{A529B230-EB26-914A-9449-EEE3045ED943}"/>
              </a:ext>
            </a:extLst>
          </p:cNvPr>
          <p:cNvCxnSpPr>
            <a:cxnSpLocks/>
          </p:cNvCxnSpPr>
          <p:nvPr/>
        </p:nvCxnSpPr>
        <p:spPr>
          <a:xfrm>
            <a:off x="2454227" y="3529175"/>
            <a:ext cx="7095115" cy="0"/>
          </a:xfrm>
          <a:prstGeom prst="line">
            <a:avLst/>
          </a:prstGeom>
          <a:ln w="12700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298">
            <a:extLst>
              <a:ext uri="{FF2B5EF4-FFF2-40B4-BE49-F238E27FC236}">
                <a16:creationId xmlns="" xmlns:a16="http://schemas.microsoft.com/office/drawing/2014/main" id="{21641495-A6E2-4A4C-85C1-58A01F0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174" y="3340569"/>
            <a:ext cx="382969" cy="377211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8" name="Parentesi quadra chiusa 17"/>
          <p:cNvSpPr/>
          <p:nvPr/>
        </p:nvSpPr>
        <p:spPr>
          <a:xfrm rot="5400000">
            <a:off x="5620472" y="2034618"/>
            <a:ext cx="596373" cy="3743536"/>
          </a:xfrm>
          <a:prstGeom prst="rightBracket">
            <a:avLst>
              <a:gd name="adj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3505540" y="4291736"/>
            <a:ext cx="139727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Poppins" pitchFamily="2" charset="77"/>
                <a:cs typeface="Poppins" pitchFamily="2" charset="77"/>
              </a:rPr>
              <a:t>2.8 mm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6876616" y="4291736"/>
            <a:ext cx="139727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Poppins" pitchFamily="2" charset="77"/>
                <a:cs typeface="Poppins" pitchFamily="2" charset="77"/>
              </a:rPr>
              <a:t>3.2 mm</a:t>
            </a:r>
          </a:p>
        </p:txBody>
      </p:sp>
      <p:sp>
        <p:nvSpPr>
          <p:cNvPr id="25" name="Parentesi quadra chiusa 24"/>
          <p:cNvSpPr/>
          <p:nvPr/>
        </p:nvSpPr>
        <p:spPr>
          <a:xfrm rot="5400000">
            <a:off x="5020787" y="1281930"/>
            <a:ext cx="1846208" cy="6506887"/>
          </a:xfrm>
          <a:prstGeom prst="rightBracket">
            <a:avLst>
              <a:gd name="adj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2201682" y="5530240"/>
            <a:ext cx="139727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1</a:t>
            </a:r>
            <a:r>
              <a:rPr lang="en-US" sz="2000" b="1" dirty="0" smtClean="0">
                <a:latin typeface="Poppins" pitchFamily="2" charset="77"/>
                <a:cs typeface="Poppins" pitchFamily="2" charset="77"/>
              </a:rPr>
              <a:t>.8 mm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8732025" y="5525303"/>
            <a:ext cx="139727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Poppins" pitchFamily="2" charset="77"/>
                <a:cs typeface="Poppins" pitchFamily="2" charset="77"/>
              </a:rPr>
              <a:t>4.0 mm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3052242" y="111582"/>
            <a:ext cx="6378418" cy="737369"/>
            <a:chOff x="486023" y="185322"/>
            <a:chExt cx="6378418" cy="737369"/>
          </a:xfrm>
        </p:grpSpPr>
        <p:sp>
          <p:nvSpPr>
            <p:cNvPr id="29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595551" y="368693"/>
              <a:ext cx="6268890" cy="5539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3B960E"/>
                  </a:solidFill>
                  <a:latin typeface="Poppins" pitchFamily="2" charset="77"/>
                  <a:cs typeface="Poppins" pitchFamily="2" charset="77"/>
                </a:rPr>
                <a:t>OND – Normative values</a:t>
              </a:r>
              <a:endParaRPr lang="en-US" sz="3000" b="1" dirty="0">
                <a:solidFill>
                  <a:srgbClr val="3B960E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30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2"/>
              <a:ext cx="737367" cy="737369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3B960E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4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58"/>
    </mc:Choice>
    <mc:Fallback xmlns="">
      <p:transition spd="slow" advTm="4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079309" y="128207"/>
            <a:ext cx="8947711" cy="935822"/>
            <a:chOff x="486023" y="185321"/>
            <a:chExt cx="5859816" cy="1245201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748453" y="414859"/>
              <a:ext cx="5597386" cy="101566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C00000"/>
                  </a:solidFill>
                  <a:latin typeface="Poppins" pitchFamily="2" charset="77"/>
                  <a:cs typeface="Poppins" pitchFamily="2" charset="77"/>
                </a:rPr>
                <a:t>ONSD – Confounding and limiting factors</a:t>
              </a:r>
              <a:endParaRPr lang="en-US" sz="3000" b="1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4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1"/>
              <a:ext cx="469817" cy="913373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5731157" y="5024582"/>
            <a:ext cx="5771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Low heterogeneity across studies</a:t>
            </a:r>
          </a:p>
          <a:p>
            <a:pPr algn="ctr"/>
            <a:endParaRPr lang="en-US" sz="24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Reliability of values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t="12874" b="6707"/>
          <a:stretch/>
        </p:blipFill>
        <p:spPr>
          <a:xfrm>
            <a:off x="1119250" y="1280093"/>
            <a:ext cx="3903725" cy="508297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666967" y="1280093"/>
            <a:ext cx="5835535" cy="10156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Poppins"/>
              </a:rPr>
              <a:t>OND</a:t>
            </a:r>
          </a:p>
          <a:p>
            <a:pPr algn="ctr"/>
            <a:r>
              <a:rPr lang="it-IT" sz="2000" dirty="0" err="1" smtClean="0">
                <a:latin typeface="Poppins"/>
              </a:rPr>
              <a:t>Distance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between</a:t>
            </a:r>
            <a:r>
              <a:rPr lang="it-IT" sz="2000" dirty="0" smtClean="0">
                <a:latin typeface="Poppins"/>
              </a:rPr>
              <a:t> the </a:t>
            </a:r>
            <a:r>
              <a:rPr lang="it-IT" sz="2000" dirty="0" err="1" smtClean="0">
                <a:latin typeface="Poppins"/>
              </a:rPr>
              <a:t>internal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borders</a:t>
            </a:r>
            <a:r>
              <a:rPr lang="it-IT" sz="2000" dirty="0" smtClean="0">
                <a:latin typeface="Poppins"/>
              </a:rPr>
              <a:t> of the </a:t>
            </a:r>
            <a:r>
              <a:rPr lang="it-IT" sz="2000" dirty="0" err="1" smtClean="0">
                <a:latin typeface="Poppins"/>
              </a:rPr>
              <a:t>hyperechogenic</a:t>
            </a:r>
            <a:r>
              <a:rPr lang="it-IT" sz="2000" dirty="0" smtClean="0">
                <a:latin typeface="Poppins"/>
              </a:rPr>
              <a:t> area </a:t>
            </a:r>
            <a:r>
              <a:rPr lang="it-IT" sz="2000" dirty="0" err="1" smtClean="0">
                <a:latin typeface="Poppins"/>
              </a:rPr>
              <a:t>sorrounding</a:t>
            </a:r>
            <a:r>
              <a:rPr lang="it-IT" sz="2000" dirty="0" smtClean="0">
                <a:latin typeface="Poppins"/>
              </a:rPr>
              <a:t> the </a:t>
            </a:r>
            <a:r>
              <a:rPr lang="it-IT" sz="2000" dirty="0" err="1" smtClean="0">
                <a:latin typeface="Poppins"/>
              </a:rPr>
              <a:t>optic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nerve</a:t>
            </a:r>
            <a:endParaRPr lang="it-IT" sz="2000" dirty="0">
              <a:latin typeface="Poppins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2529904" y="3009207"/>
            <a:ext cx="7920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942529" y="2078183"/>
            <a:ext cx="0" cy="93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302733" y="2267602"/>
            <a:ext cx="2038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Poppins Light"/>
              </a:rPr>
              <a:t>3 mm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6209493" y="3009207"/>
            <a:ext cx="4750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202122"/>
                </a:solidFill>
                <a:latin typeface="Poppins Light"/>
              </a:rPr>
              <a:t>No methodological differences for OND measurements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8574105" y="3763964"/>
            <a:ext cx="10627" cy="1040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2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0"/>
    </mc:Choice>
    <mc:Fallback xmlns="">
      <p:transition spd="slow" advTm="21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052241" y="111582"/>
            <a:ext cx="7538173" cy="737369"/>
            <a:chOff x="486023" y="185322"/>
            <a:chExt cx="6378418" cy="737369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595551" y="368693"/>
              <a:ext cx="6268890" cy="5539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0070C0"/>
                  </a:solidFill>
                  <a:latin typeface="Poppins" pitchFamily="2" charset="77"/>
                  <a:cs typeface="Poppins" pitchFamily="2" charset="77"/>
                </a:rPr>
                <a:t>OND – Clinical Applications</a:t>
              </a:r>
              <a:endParaRPr lang="en-US" sz="30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2"/>
              <a:ext cx="737367" cy="737369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ato Light" panose="020F0502020204030203" pitchFamily="34" charset="0"/>
                </a:rPr>
                <a:t>3</a:t>
              </a:r>
            </a:p>
          </p:txBody>
        </p:sp>
      </p:grpSp>
      <p:sp>
        <p:nvSpPr>
          <p:cNvPr id="6" name="Rettangolo 5"/>
          <p:cNvSpPr/>
          <p:nvPr/>
        </p:nvSpPr>
        <p:spPr>
          <a:xfrm>
            <a:off x="3052241" y="1202893"/>
            <a:ext cx="665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Poppins Light"/>
              </a:rPr>
              <a:t>FEW WORKS AVAILABLE</a:t>
            </a:r>
            <a:endParaRPr lang="en-US" sz="2000" b="1" dirty="0">
              <a:solidFill>
                <a:srgbClr val="C00000"/>
              </a:solidFill>
              <a:latin typeface="Poppins Ligh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586013" y="2307727"/>
            <a:ext cx="3300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Variable results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63364" y="2276949"/>
            <a:ext cx="3300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02122"/>
                </a:solidFill>
                <a:latin typeface="Poppins Light"/>
              </a:rPr>
              <a:t>Optic neuritis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573011" y="3157320"/>
            <a:ext cx="3970596" cy="70788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02122"/>
                </a:solidFill>
                <a:latin typeface="Poppins Light"/>
              </a:rPr>
              <a:t>NO CUT-OFF VALUE</a:t>
            </a:r>
          </a:p>
          <a:p>
            <a:pPr algn="ctr"/>
            <a:r>
              <a:rPr lang="en-US" sz="2000" b="1" dirty="0" smtClean="0">
                <a:solidFill>
                  <a:srgbClr val="202122"/>
                </a:solidFill>
                <a:latin typeface="Poppins Light"/>
              </a:rPr>
              <a:t>FOR OPTIC NERVE ATROPHY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796121" y="3034209"/>
            <a:ext cx="3300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02122"/>
                </a:solidFill>
                <a:latin typeface="Poppins Light"/>
              </a:rPr>
              <a:t>Multiple sclerosis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814745" y="3049598"/>
            <a:ext cx="3300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Optic nerve atrophy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Monitoring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Effects of treatments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767131" y="5111747"/>
            <a:ext cx="4823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202122"/>
                </a:solidFill>
                <a:latin typeface="Poppins Light"/>
              </a:rPr>
              <a:t>Neurodegenerative disorders?</a:t>
            </a:r>
          </a:p>
          <a:p>
            <a:pPr algn="ctr"/>
            <a:r>
              <a:rPr lang="en-US" sz="2000" dirty="0" smtClean="0">
                <a:solidFill>
                  <a:srgbClr val="202122"/>
                </a:solidFill>
                <a:latin typeface="Poppins Light"/>
              </a:rPr>
              <a:t>Other optic nerve pathologies?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938382" y="5265635"/>
            <a:ext cx="3970596" cy="40011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02122"/>
                </a:solidFill>
                <a:latin typeface="Poppins Light"/>
              </a:rPr>
              <a:t>FUTURE DIRECTIONS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8"/>
    </mc:Choice>
    <mc:Fallback xmlns="">
      <p:transition spd="slow" advTm="3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4047360" y="81451"/>
            <a:ext cx="4661969" cy="737369"/>
            <a:chOff x="486023" y="185322"/>
            <a:chExt cx="3944721" cy="737369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595551" y="368693"/>
              <a:ext cx="3835193" cy="5539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accent4"/>
                  </a:solidFill>
                  <a:latin typeface="Poppins" pitchFamily="2" charset="77"/>
                  <a:cs typeface="Poppins" pitchFamily="2" charset="77"/>
                </a:rPr>
                <a:t>Conclusion</a:t>
              </a:r>
              <a:endParaRPr lang="en-US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5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2"/>
              <a:ext cx="737367" cy="737369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ato Light" panose="020F0502020204030203" pitchFamily="34" charset="0"/>
                </a:rPr>
                <a:t>4</a:t>
              </a:r>
            </a:p>
          </p:txBody>
        </p:sp>
      </p:grpSp>
      <p:sp>
        <p:nvSpPr>
          <p:cNvPr id="6" name="Rettangolo 5"/>
          <p:cNvSpPr/>
          <p:nvPr/>
        </p:nvSpPr>
        <p:spPr>
          <a:xfrm>
            <a:off x="1449555" y="1215999"/>
            <a:ext cx="3351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Poppins Light"/>
              </a:rPr>
              <a:t>ONSD</a:t>
            </a:r>
            <a:endParaRPr lang="en-US" sz="2000" b="1" dirty="0">
              <a:solidFill>
                <a:srgbClr val="C00000"/>
              </a:solidFill>
              <a:latin typeface="Poppins Ligh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48455" y="1840340"/>
            <a:ext cx="5553582" cy="381642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202122"/>
                </a:solidFill>
                <a:latin typeface="Poppins Light"/>
              </a:rPr>
              <a:t>Wide application of ONSD ultrasonography</a:t>
            </a:r>
          </a:p>
          <a:p>
            <a:pPr algn="ctr"/>
            <a:endParaRPr lang="en-US" sz="2200" dirty="0" smtClean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sz="2200" dirty="0" smtClean="0">
                <a:solidFill>
                  <a:srgbClr val="202122"/>
                </a:solidFill>
                <a:latin typeface="Poppins Light"/>
              </a:rPr>
              <a:t>High heterogeneity across the studies</a:t>
            </a:r>
          </a:p>
          <a:p>
            <a:pPr algn="ctr"/>
            <a:endParaRPr lang="en-US" sz="2200" dirty="0" smtClean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sz="2200" b="1" dirty="0" smtClean="0">
                <a:solidFill>
                  <a:srgbClr val="202122"/>
                </a:solidFill>
                <a:latin typeface="Poppins Light"/>
              </a:rPr>
              <a:t>No clear cut-off value </a:t>
            </a:r>
            <a:r>
              <a:rPr lang="en-US" sz="2200" dirty="0" smtClean="0">
                <a:solidFill>
                  <a:srgbClr val="202122"/>
                </a:solidFill>
                <a:latin typeface="Poppins Light"/>
              </a:rPr>
              <a:t>for estimating intracranial hypertension</a:t>
            </a:r>
          </a:p>
          <a:p>
            <a:pPr algn="ctr"/>
            <a:endParaRPr lang="en-US" sz="2200" dirty="0" smtClean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sz="2200" dirty="0" smtClean="0">
                <a:solidFill>
                  <a:srgbClr val="202122"/>
                </a:solidFill>
                <a:latin typeface="Poppins Light"/>
              </a:rPr>
              <a:t>Standardization of the method and protocols are required</a:t>
            </a:r>
          </a:p>
          <a:p>
            <a:pPr algn="ctr"/>
            <a:endParaRPr lang="en-US" sz="2200" dirty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sz="2200" dirty="0" smtClean="0">
                <a:solidFill>
                  <a:srgbClr val="202122"/>
                </a:solidFill>
                <a:latin typeface="Poppins Light"/>
              </a:rPr>
              <a:t>Diagnosis and monitoring</a:t>
            </a:r>
            <a:endParaRPr lang="en-US" sz="2200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544166" y="1215998"/>
            <a:ext cx="3351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Poppins Light"/>
              </a:rPr>
              <a:t>OND</a:t>
            </a:r>
            <a:endParaRPr lang="en-US" sz="2000" b="1" dirty="0">
              <a:solidFill>
                <a:srgbClr val="C00000"/>
              </a:solidFill>
              <a:latin typeface="Poppins Light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443066" y="1840340"/>
            <a:ext cx="5553582" cy="212365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202122"/>
                </a:solidFill>
                <a:latin typeface="Poppins Light"/>
              </a:rPr>
              <a:t>Few studies for OND ultrasonography</a:t>
            </a:r>
          </a:p>
          <a:p>
            <a:pPr algn="ctr"/>
            <a:endParaRPr lang="en-US" sz="2200" dirty="0" smtClean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sz="2200" dirty="0" smtClean="0">
                <a:solidFill>
                  <a:srgbClr val="202122"/>
                </a:solidFill>
                <a:latin typeface="Poppins Light"/>
              </a:rPr>
              <a:t>Low heterogeneity across the studies</a:t>
            </a:r>
          </a:p>
          <a:p>
            <a:pPr algn="ctr"/>
            <a:endParaRPr lang="en-US" sz="2200" dirty="0" smtClean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sz="2200" b="1" dirty="0" smtClean="0">
                <a:solidFill>
                  <a:srgbClr val="202122"/>
                </a:solidFill>
                <a:latin typeface="Poppins Light"/>
              </a:rPr>
              <a:t>No clear cut-off value </a:t>
            </a:r>
            <a:r>
              <a:rPr lang="en-US" sz="2200" dirty="0" smtClean="0">
                <a:solidFill>
                  <a:srgbClr val="202122"/>
                </a:solidFill>
                <a:latin typeface="Poppins Light"/>
              </a:rPr>
              <a:t>for optic nerve atrophy</a:t>
            </a:r>
          </a:p>
        </p:txBody>
      </p:sp>
      <p:pic>
        <p:nvPicPr>
          <p:cNvPr id="1026" name="Picture 2" descr="Learning to Live Up to Your Potential - BioBrid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27" y="4292897"/>
            <a:ext cx="4123459" cy="24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4047360" y="6144383"/>
            <a:ext cx="2998369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Poppins Light"/>
              </a:rPr>
              <a:t>POTENTIAL!</a:t>
            </a:r>
            <a:endParaRPr lang="en-US" sz="2000" b="1" dirty="0">
              <a:solidFill>
                <a:srgbClr val="C00000"/>
              </a:solidFill>
              <a:latin typeface="Poppins Ligh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99"/>
    </mc:Choice>
    <mc:Fallback xmlns="">
      <p:transition spd="slow" advTm="5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1934417" y="153138"/>
            <a:ext cx="880562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Thank you for your attention</a:t>
            </a:r>
            <a:endParaRPr lang="en-US" sz="3600" i="1" dirty="0" smtClean="0">
              <a:solidFill>
                <a:srgbClr val="C00000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703165" y="916057"/>
            <a:ext cx="9036880" cy="4969354"/>
            <a:chOff x="2094807" y="1132188"/>
            <a:chExt cx="8923896" cy="5003803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4807" y="1132188"/>
              <a:ext cx="8923896" cy="5003803"/>
            </a:xfrm>
            <a:prstGeom prst="rect">
              <a:avLst/>
            </a:prstGeom>
          </p:spPr>
        </p:pic>
        <p:sp>
          <p:nvSpPr>
            <p:cNvPr id="6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7190834" y="1269815"/>
              <a:ext cx="35492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smtClean="0">
                  <a:latin typeface="Poppins" pitchFamily="2" charset="77"/>
                  <a:cs typeface="Poppins" pitchFamily="2" charset="77"/>
                </a:rPr>
                <a:t>Turin - Italy</a:t>
              </a:r>
              <a:endParaRPr lang="en-US" sz="3600" i="1" dirty="0" smtClean="0"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8" name="Rettangolo 7"/>
          <p:cNvSpPr/>
          <p:nvPr/>
        </p:nvSpPr>
        <p:spPr>
          <a:xfrm>
            <a:off x="3531670" y="6201295"/>
            <a:ext cx="5379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02122"/>
                </a:solidFill>
                <a:latin typeface="Poppins Light"/>
              </a:rPr>
              <a:t>andrea.naldi@aslcittaditorino.it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5"/>
    </mc:Choice>
    <mc:Fallback xmlns="">
      <p:transition spd="slow" advTm="8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E961D8C9-EC89-8249-AF0B-358BFD91B485}"/>
              </a:ext>
            </a:extLst>
          </p:cNvPr>
          <p:cNvSpPr txBox="1">
            <a:spLocks/>
          </p:cNvSpPr>
          <p:nvPr/>
        </p:nvSpPr>
        <p:spPr>
          <a:xfrm>
            <a:off x="1339404" y="4475374"/>
            <a:ext cx="2366846" cy="25994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endParaRPr lang="en-US" sz="12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155980" y="1407489"/>
            <a:ext cx="11696701" cy="4690366"/>
            <a:chOff x="155980" y="1446126"/>
            <a:chExt cx="11696701" cy="4690366"/>
          </a:xfrm>
        </p:grpSpPr>
        <p:grpSp>
          <p:nvGrpSpPr>
            <p:cNvPr id="7" name="Gruppo 6"/>
            <p:cNvGrpSpPr/>
            <p:nvPr/>
          </p:nvGrpSpPr>
          <p:grpSpPr>
            <a:xfrm>
              <a:off x="170452" y="3334141"/>
              <a:ext cx="11682229" cy="2802351"/>
              <a:chOff x="161858" y="3618964"/>
              <a:chExt cx="11682229" cy="2802351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858" y="3618964"/>
                <a:ext cx="11682229" cy="2802351"/>
              </a:xfrm>
              <a:prstGeom prst="rect">
                <a:avLst/>
              </a:prstGeom>
            </p:spPr>
          </p:pic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xmlns="" id="{E961D8C9-EC89-8249-AF0B-358BFD91B4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124" y="3776722"/>
                <a:ext cx="4005329" cy="10802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45720" tIns="22860" rIns="45720" bIns="22860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1750"/>
                  </a:lnSpc>
                </a:pPr>
                <a:r>
                  <a:rPr lang="en-US" sz="1200" dirty="0" smtClean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Mukta ExtraLight" panose="020B0000000000000000" pitchFamily="34" charset="77"/>
                  </a:rPr>
                  <a:t>)</a:t>
                </a:r>
              </a:p>
              <a:p>
                <a:pPr algn="r">
                  <a:lnSpc>
                    <a:spcPts val="1750"/>
                  </a:lnSpc>
                </a:pPr>
                <a:endParaRPr lang="en-US" sz="12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endParaRPr>
              </a:p>
              <a:p>
                <a:pPr algn="r">
                  <a:lnSpc>
                    <a:spcPts val="1750"/>
                  </a:lnSpc>
                </a:pPr>
                <a:endParaRPr lang="en-US" sz="1200" dirty="0" smtClean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endParaRPr>
              </a:p>
              <a:p>
                <a:pPr algn="r">
                  <a:lnSpc>
                    <a:spcPts val="1750"/>
                  </a:lnSpc>
                </a:pPr>
                <a:endParaRPr lang="en-US" sz="12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endParaRPr>
              </a:p>
            </p:txBody>
          </p:sp>
        </p:grpSp>
        <p:cxnSp>
          <p:nvCxnSpPr>
            <p:cNvPr id="11" name="Connettore 2 10"/>
            <p:cNvCxnSpPr/>
            <p:nvPr/>
          </p:nvCxnSpPr>
          <p:spPr>
            <a:xfrm flipH="1" flipV="1">
              <a:off x="7662930" y="4275786"/>
              <a:ext cx="1481070" cy="103031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po 24"/>
            <p:cNvGrpSpPr/>
            <p:nvPr/>
          </p:nvGrpSpPr>
          <p:grpSpPr>
            <a:xfrm>
              <a:off x="6534247" y="3334141"/>
              <a:ext cx="1020278" cy="941645"/>
              <a:chOff x="6534247" y="3334141"/>
              <a:chExt cx="1020278" cy="941645"/>
            </a:xfrm>
          </p:grpSpPr>
          <p:sp>
            <p:nvSpPr>
              <p:cNvPr id="13" name="Freeform 317">
                <a:extLst>
                  <a:ext uri="{FF2B5EF4-FFF2-40B4-BE49-F238E27FC236}">
                    <a16:creationId xmlns:a16="http://schemas.microsoft.com/office/drawing/2014/main" xmlns="" id="{DA90D4E3-DDA6-4B4E-8662-78576C25C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4247" y="3334141"/>
                <a:ext cx="1020278" cy="941645"/>
              </a:xfrm>
              <a:custGeom>
                <a:avLst/>
                <a:gdLst>
                  <a:gd name="T0" fmla="*/ 0 w 1021"/>
                  <a:gd name="T1" fmla="*/ 510 h 1021"/>
                  <a:gd name="T2" fmla="*/ 0 w 1021"/>
                  <a:gd name="T3" fmla="*/ 510 h 1021"/>
                  <a:gd name="T4" fmla="*/ 510 w 1021"/>
                  <a:gd name="T5" fmla="*/ 0 h 1021"/>
                  <a:gd name="T6" fmla="*/ 510 w 1021"/>
                  <a:gd name="T7" fmla="*/ 0 h 1021"/>
                  <a:gd name="T8" fmla="*/ 1020 w 1021"/>
                  <a:gd name="T9" fmla="*/ 510 h 1021"/>
                  <a:gd name="T10" fmla="*/ 1020 w 1021"/>
                  <a:gd name="T11" fmla="*/ 1020 h 1021"/>
                  <a:gd name="T12" fmla="*/ 510 w 1021"/>
                  <a:gd name="T13" fmla="*/ 1020 h 1021"/>
                  <a:gd name="T14" fmla="*/ 510 w 1021"/>
                  <a:gd name="T15" fmla="*/ 1020 h 1021"/>
                  <a:gd name="T16" fmla="*/ 0 w 1021"/>
                  <a:gd name="T17" fmla="*/ 51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1" h="1021">
                    <a:moveTo>
                      <a:pt x="0" y="510"/>
                    </a:moveTo>
                    <a:lnTo>
                      <a:pt x="0" y="510"/>
                    </a:lnTo>
                    <a:cubicBezTo>
                      <a:pt x="0" y="229"/>
                      <a:pt x="228" y="0"/>
                      <a:pt x="510" y="0"/>
                    </a:cubicBezTo>
                    <a:lnTo>
                      <a:pt x="510" y="0"/>
                    </a:lnTo>
                    <a:cubicBezTo>
                      <a:pt x="792" y="0"/>
                      <a:pt x="1020" y="229"/>
                      <a:pt x="1020" y="510"/>
                    </a:cubicBezTo>
                    <a:lnTo>
                      <a:pt x="1020" y="1020"/>
                    </a:lnTo>
                    <a:lnTo>
                      <a:pt x="510" y="1020"/>
                    </a:lnTo>
                    <a:lnTo>
                      <a:pt x="510" y="1020"/>
                    </a:lnTo>
                    <a:cubicBezTo>
                      <a:pt x="228" y="1020"/>
                      <a:pt x="0" y="792"/>
                      <a:pt x="0" y="51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80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6661626" y="3618964"/>
                <a:ext cx="75533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Poppins Light"/>
                  </a:rPr>
                  <a:t>2008</a:t>
                </a:r>
              </a:p>
            </p:txBody>
          </p:sp>
        </p:grpSp>
        <p:sp>
          <p:nvSpPr>
            <p:cNvPr id="15" name="Parentesi quadra chiusa 14"/>
            <p:cNvSpPr/>
            <p:nvPr/>
          </p:nvSpPr>
          <p:spPr>
            <a:xfrm rot="16200000">
              <a:off x="4686391" y="-2182160"/>
              <a:ext cx="2926545" cy="10908407"/>
            </a:xfrm>
            <a:prstGeom prst="rightBracket">
              <a:avLst>
                <a:gd name="adj" fmla="val 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xmlns="" id="{E961D8C9-EC89-8249-AF0B-358BFD91B485}"/>
                </a:ext>
              </a:extLst>
            </p:cNvPr>
            <p:cNvSpPr txBox="1">
              <a:spLocks/>
            </p:cNvSpPr>
            <p:nvPr/>
          </p:nvSpPr>
          <p:spPr>
            <a:xfrm>
              <a:off x="155980" y="1446126"/>
              <a:ext cx="5008447" cy="276999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50"/>
                </a:lnSpc>
              </a:pPr>
              <a:r>
                <a:rPr lang="en-US" sz="1800" b="1" dirty="0" smtClean="0">
                  <a:solidFill>
                    <a:schemeClr val="tx1"/>
                  </a:solidFill>
                  <a:latin typeface="Poppins Light"/>
                  <a:ea typeface="Lato Light" panose="020F0502020204030203" pitchFamily="34" charset="0"/>
                  <a:cs typeface="Mukta ExtraLight" panose="020B0000000000000000" pitchFamily="34" charset="77"/>
                </a:rPr>
                <a:t>885 results </a:t>
              </a:r>
              <a:r>
                <a:rPr lang="en-US" sz="1800" dirty="0" smtClean="0">
                  <a:solidFill>
                    <a:schemeClr val="tx1"/>
                  </a:solidFill>
                  <a:latin typeface="Poppins Light"/>
                  <a:ea typeface="Lato Light" panose="020F0502020204030203" pitchFamily="34" charset="0"/>
                  <a:cs typeface="Mukta ExtraLight" panose="020B0000000000000000" pitchFamily="34" charset="77"/>
                </a:rPr>
                <a:t>(ultrasound: 643)</a:t>
              </a:r>
            </a:p>
          </p:txBody>
        </p:sp>
        <p:cxnSp>
          <p:nvCxnSpPr>
            <p:cNvPr id="18" name="Connettore 2 17"/>
            <p:cNvCxnSpPr/>
            <p:nvPr/>
          </p:nvCxnSpPr>
          <p:spPr>
            <a:xfrm flipV="1">
              <a:off x="9144000" y="3812146"/>
              <a:ext cx="1854558" cy="1493952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flipH="1" flipV="1">
              <a:off x="9768362" y="2898038"/>
              <a:ext cx="1481070" cy="103031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po 25"/>
            <p:cNvGrpSpPr/>
            <p:nvPr/>
          </p:nvGrpSpPr>
          <p:grpSpPr>
            <a:xfrm>
              <a:off x="8654974" y="1971894"/>
              <a:ext cx="1020278" cy="941645"/>
              <a:chOff x="8438173" y="3486541"/>
              <a:chExt cx="1020278" cy="941645"/>
            </a:xfrm>
          </p:grpSpPr>
          <p:sp>
            <p:nvSpPr>
              <p:cNvPr id="23" name="Freeform 317">
                <a:extLst>
                  <a:ext uri="{FF2B5EF4-FFF2-40B4-BE49-F238E27FC236}">
                    <a16:creationId xmlns:a16="http://schemas.microsoft.com/office/drawing/2014/main" xmlns="" id="{DA90D4E3-DDA6-4B4E-8662-78576C25C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8173" y="3486541"/>
                <a:ext cx="1020278" cy="941645"/>
              </a:xfrm>
              <a:custGeom>
                <a:avLst/>
                <a:gdLst>
                  <a:gd name="T0" fmla="*/ 0 w 1021"/>
                  <a:gd name="T1" fmla="*/ 510 h 1021"/>
                  <a:gd name="T2" fmla="*/ 0 w 1021"/>
                  <a:gd name="T3" fmla="*/ 510 h 1021"/>
                  <a:gd name="T4" fmla="*/ 510 w 1021"/>
                  <a:gd name="T5" fmla="*/ 0 h 1021"/>
                  <a:gd name="T6" fmla="*/ 510 w 1021"/>
                  <a:gd name="T7" fmla="*/ 0 h 1021"/>
                  <a:gd name="T8" fmla="*/ 1020 w 1021"/>
                  <a:gd name="T9" fmla="*/ 510 h 1021"/>
                  <a:gd name="T10" fmla="*/ 1020 w 1021"/>
                  <a:gd name="T11" fmla="*/ 1020 h 1021"/>
                  <a:gd name="T12" fmla="*/ 510 w 1021"/>
                  <a:gd name="T13" fmla="*/ 1020 h 1021"/>
                  <a:gd name="T14" fmla="*/ 510 w 1021"/>
                  <a:gd name="T15" fmla="*/ 1020 h 1021"/>
                  <a:gd name="T16" fmla="*/ 0 w 1021"/>
                  <a:gd name="T17" fmla="*/ 51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1" h="1021">
                    <a:moveTo>
                      <a:pt x="0" y="510"/>
                    </a:moveTo>
                    <a:lnTo>
                      <a:pt x="0" y="510"/>
                    </a:lnTo>
                    <a:cubicBezTo>
                      <a:pt x="0" y="229"/>
                      <a:pt x="228" y="0"/>
                      <a:pt x="510" y="0"/>
                    </a:cubicBezTo>
                    <a:lnTo>
                      <a:pt x="510" y="0"/>
                    </a:lnTo>
                    <a:cubicBezTo>
                      <a:pt x="792" y="0"/>
                      <a:pt x="1020" y="229"/>
                      <a:pt x="1020" y="510"/>
                    </a:cubicBezTo>
                    <a:lnTo>
                      <a:pt x="1020" y="1020"/>
                    </a:lnTo>
                    <a:lnTo>
                      <a:pt x="510" y="1020"/>
                    </a:lnTo>
                    <a:lnTo>
                      <a:pt x="510" y="1020"/>
                    </a:lnTo>
                    <a:cubicBezTo>
                      <a:pt x="228" y="1020"/>
                      <a:pt x="0" y="792"/>
                      <a:pt x="0" y="51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80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" name="Rettangolo 23"/>
              <p:cNvSpPr/>
              <p:nvPr/>
            </p:nvSpPr>
            <p:spPr>
              <a:xfrm>
                <a:off x="8565551" y="3771364"/>
                <a:ext cx="7553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Poppins Light"/>
                  </a:rPr>
                  <a:t>2020</a:t>
                </a:r>
                <a:endParaRPr lang="en-US" sz="2000" b="1" dirty="0">
                  <a:solidFill>
                    <a:schemeClr val="bg1"/>
                  </a:solidFill>
                  <a:latin typeface="Poppins Light"/>
                </a:endParaRPr>
              </a:p>
            </p:txBody>
          </p:sp>
        </p:grp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xmlns="" id="{E961D8C9-EC89-8249-AF0B-358BFD91B485}"/>
                </a:ext>
              </a:extLst>
            </p:cNvPr>
            <p:cNvSpPr txBox="1">
              <a:spLocks/>
            </p:cNvSpPr>
            <p:nvPr/>
          </p:nvSpPr>
          <p:spPr>
            <a:xfrm>
              <a:off x="9665066" y="2304216"/>
              <a:ext cx="1212047" cy="276999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50"/>
                </a:lnSpc>
              </a:pPr>
              <a:r>
                <a:rPr lang="en-US" sz="1600" b="1" dirty="0" smtClean="0">
                  <a:solidFill>
                    <a:schemeClr val="tx1"/>
                  </a:solidFill>
                  <a:latin typeface="Poppins Light"/>
                  <a:ea typeface="Lato Light" panose="020F0502020204030203" pitchFamily="34" charset="0"/>
                  <a:cs typeface="Mukta ExtraLight" panose="020B0000000000000000" pitchFamily="34" charset="77"/>
                </a:rPr>
                <a:t>138 </a:t>
              </a:r>
              <a:r>
                <a:rPr lang="en-US" sz="1600" dirty="0" smtClean="0">
                  <a:solidFill>
                    <a:schemeClr val="tx1"/>
                  </a:solidFill>
                  <a:latin typeface="Poppins Light"/>
                  <a:ea typeface="Lato Light" panose="020F0502020204030203" pitchFamily="34" charset="0"/>
                  <a:cs typeface="Mukta ExtraLight" panose="020B0000000000000000" pitchFamily="34" charset="77"/>
                </a:rPr>
                <a:t>(119)</a:t>
              </a:r>
            </a:p>
          </p:txBody>
        </p:sp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1221260" y="203083"/>
            <a:ext cx="9655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Optic nerve sheath diameter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9"/>
    </mc:Choice>
    <mc:Fallback xmlns="">
      <p:transition spd="slow" advTm="2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B7AE5D20-A80A-0248-B1C1-FB33E61E0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6" y="1341591"/>
            <a:ext cx="12189716" cy="5045266"/>
          </a:xfrm>
          <a:custGeom>
            <a:avLst/>
            <a:gdLst>
              <a:gd name="connsiteX0" fmla="*/ 9179836 w 24379432"/>
              <a:gd name="connsiteY0" fmla="*/ 8987559 h 10090531"/>
              <a:gd name="connsiteX1" fmla="*/ 15172128 w 24379432"/>
              <a:gd name="connsiteY1" fmla="*/ 8987559 h 10090531"/>
              <a:gd name="connsiteX2" fmla="*/ 15172128 w 24379432"/>
              <a:gd name="connsiteY2" fmla="*/ 10090531 h 10090531"/>
              <a:gd name="connsiteX3" fmla="*/ 9179836 w 24379432"/>
              <a:gd name="connsiteY3" fmla="*/ 10090531 h 10090531"/>
              <a:gd name="connsiteX4" fmla="*/ 15173372 w 24379432"/>
              <a:gd name="connsiteY4" fmla="*/ 6740667 h 10090531"/>
              <a:gd name="connsiteX5" fmla="*/ 16357216 w 24379432"/>
              <a:gd name="connsiteY5" fmla="*/ 7231134 h 10090531"/>
              <a:gd name="connsiteX6" fmla="*/ 16847684 w 24379432"/>
              <a:gd name="connsiteY6" fmla="*/ 8414976 h 10090531"/>
              <a:gd name="connsiteX7" fmla="*/ 16357216 w 24379432"/>
              <a:gd name="connsiteY7" fmla="*/ 9600063 h 10090531"/>
              <a:gd name="connsiteX8" fmla="*/ 15173372 w 24379432"/>
              <a:gd name="connsiteY8" fmla="*/ 10090529 h 10090531"/>
              <a:gd name="connsiteX9" fmla="*/ 15173372 w 24379432"/>
              <a:gd name="connsiteY9" fmla="*/ 8988847 h 10090531"/>
              <a:gd name="connsiteX10" fmla="*/ 15577945 w 24379432"/>
              <a:gd name="connsiteY10" fmla="*/ 8820793 h 10090531"/>
              <a:gd name="connsiteX11" fmla="*/ 15744754 w 24379432"/>
              <a:gd name="connsiteY11" fmla="*/ 8414976 h 10090531"/>
              <a:gd name="connsiteX12" fmla="*/ 15577945 w 24379432"/>
              <a:gd name="connsiteY12" fmla="*/ 8010403 h 10090531"/>
              <a:gd name="connsiteX13" fmla="*/ 15173372 w 24379432"/>
              <a:gd name="connsiteY13" fmla="*/ 7842350 h 10090531"/>
              <a:gd name="connsiteX14" fmla="*/ 9178591 w 24379432"/>
              <a:gd name="connsiteY14" fmla="*/ 6740667 h 10090531"/>
              <a:gd name="connsiteX15" fmla="*/ 9178591 w 24379432"/>
              <a:gd name="connsiteY15" fmla="*/ 7842350 h 10090531"/>
              <a:gd name="connsiteX16" fmla="*/ 8774018 w 24379432"/>
              <a:gd name="connsiteY16" fmla="*/ 8010403 h 10090531"/>
              <a:gd name="connsiteX17" fmla="*/ 8605964 w 24379432"/>
              <a:gd name="connsiteY17" fmla="*/ 8414976 h 10090531"/>
              <a:gd name="connsiteX18" fmla="*/ 8774018 w 24379432"/>
              <a:gd name="connsiteY18" fmla="*/ 8820793 h 10090531"/>
              <a:gd name="connsiteX19" fmla="*/ 9178591 w 24379432"/>
              <a:gd name="connsiteY19" fmla="*/ 8988847 h 10090531"/>
              <a:gd name="connsiteX20" fmla="*/ 9178591 w 24379432"/>
              <a:gd name="connsiteY20" fmla="*/ 10090529 h 10090531"/>
              <a:gd name="connsiteX21" fmla="*/ 7994748 w 24379432"/>
              <a:gd name="connsiteY21" fmla="*/ 9600063 h 10090531"/>
              <a:gd name="connsiteX22" fmla="*/ 7504282 w 24379432"/>
              <a:gd name="connsiteY22" fmla="*/ 8414976 h 10090531"/>
              <a:gd name="connsiteX23" fmla="*/ 7994748 w 24379432"/>
              <a:gd name="connsiteY23" fmla="*/ 7231134 h 10090531"/>
              <a:gd name="connsiteX24" fmla="*/ 9178591 w 24379432"/>
              <a:gd name="connsiteY24" fmla="*/ 6740667 h 10090531"/>
              <a:gd name="connsiteX25" fmla="*/ 15172132 w 24379432"/>
              <a:gd name="connsiteY25" fmla="*/ 4493779 h 10090531"/>
              <a:gd name="connsiteX26" fmla="*/ 15172132 w 24379432"/>
              <a:gd name="connsiteY26" fmla="*/ 5594626 h 10090531"/>
              <a:gd name="connsiteX27" fmla="*/ 14766616 w 24379432"/>
              <a:gd name="connsiteY27" fmla="*/ 5762742 h 10090531"/>
              <a:gd name="connsiteX28" fmla="*/ 14598688 w 24379432"/>
              <a:gd name="connsiteY28" fmla="*/ 6167465 h 10090531"/>
              <a:gd name="connsiteX29" fmla="*/ 14766616 w 24379432"/>
              <a:gd name="connsiteY29" fmla="*/ 6573433 h 10090531"/>
              <a:gd name="connsiteX30" fmla="*/ 15172132 w 24379432"/>
              <a:gd name="connsiteY30" fmla="*/ 6741549 h 10090531"/>
              <a:gd name="connsiteX31" fmla="*/ 15172132 w 24379432"/>
              <a:gd name="connsiteY31" fmla="*/ 7843641 h 10090531"/>
              <a:gd name="connsiteX32" fmla="*/ 13987926 w 24379432"/>
              <a:gd name="connsiteY32" fmla="*/ 7352992 h 10090531"/>
              <a:gd name="connsiteX33" fmla="*/ 13497824 w 24379432"/>
              <a:gd name="connsiteY33" fmla="*/ 6167465 h 10090531"/>
              <a:gd name="connsiteX34" fmla="*/ 13987926 w 24379432"/>
              <a:gd name="connsiteY34" fmla="*/ 4983183 h 10090531"/>
              <a:gd name="connsiteX35" fmla="*/ 15172132 w 24379432"/>
              <a:gd name="connsiteY35" fmla="*/ 4493779 h 10090531"/>
              <a:gd name="connsiteX36" fmla="*/ 9179839 w 24379432"/>
              <a:gd name="connsiteY36" fmla="*/ 4493779 h 10090531"/>
              <a:gd name="connsiteX37" fmla="*/ 10364045 w 24379432"/>
              <a:gd name="connsiteY37" fmla="*/ 4983183 h 10090531"/>
              <a:gd name="connsiteX38" fmla="*/ 10854147 w 24379432"/>
              <a:gd name="connsiteY38" fmla="*/ 6167465 h 10090531"/>
              <a:gd name="connsiteX39" fmla="*/ 10364045 w 24379432"/>
              <a:gd name="connsiteY39" fmla="*/ 7352992 h 10090531"/>
              <a:gd name="connsiteX40" fmla="*/ 9179839 w 24379432"/>
              <a:gd name="connsiteY40" fmla="*/ 7843641 h 10090531"/>
              <a:gd name="connsiteX41" fmla="*/ 9179839 w 24379432"/>
              <a:gd name="connsiteY41" fmla="*/ 6741549 h 10090531"/>
              <a:gd name="connsiteX42" fmla="*/ 9585355 w 24379432"/>
              <a:gd name="connsiteY42" fmla="*/ 6573433 h 10090531"/>
              <a:gd name="connsiteX43" fmla="*/ 9753283 w 24379432"/>
              <a:gd name="connsiteY43" fmla="*/ 6167465 h 10090531"/>
              <a:gd name="connsiteX44" fmla="*/ 9585355 w 24379432"/>
              <a:gd name="connsiteY44" fmla="*/ 5762742 h 10090531"/>
              <a:gd name="connsiteX45" fmla="*/ 9179839 w 24379432"/>
              <a:gd name="connsiteY45" fmla="*/ 5594626 h 10090531"/>
              <a:gd name="connsiteX46" fmla="*/ 15173372 w 24379432"/>
              <a:gd name="connsiteY46" fmla="*/ 2246888 h 10090531"/>
              <a:gd name="connsiteX47" fmla="*/ 16357216 w 24379432"/>
              <a:gd name="connsiteY47" fmla="*/ 2737720 h 10090531"/>
              <a:gd name="connsiteX48" fmla="*/ 16847684 w 24379432"/>
              <a:gd name="connsiteY48" fmla="*/ 3922442 h 10090531"/>
              <a:gd name="connsiteX49" fmla="*/ 16357216 w 24379432"/>
              <a:gd name="connsiteY49" fmla="*/ 5107164 h 10090531"/>
              <a:gd name="connsiteX50" fmla="*/ 15173372 w 24379432"/>
              <a:gd name="connsiteY50" fmla="*/ 5596749 h 10090531"/>
              <a:gd name="connsiteX51" fmla="*/ 15173372 w 24379432"/>
              <a:gd name="connsiteY51" fmla="*/ 4496739 h 10090531"/>
              <a:gd name="connsiteX52" fmla="*/ 15577945 w 24379432"/>
              <a:gd name="connsiteY52" fmla="*/ 4328561 h 10090531"/>
              <a:gd name="connsiteX53" fmla="*/ 15744754 w 24379432"/>
              <a:gd name="connsiteY53" fmla="*/ 3922442 h 10090531"/>
              <a:gd name="connsiteX54" fmla="*/ 15577945 w 24379432"/>
              <a:gd name="connsiteY54" fmla="*/ 3517568 h 10090531"/>
              <a:gd name="connsiteX55" fmla="*/ 15173372 w 24379432"/>
              <a:gd name="connsiteY55" fmla="*/ 3349390 h 10090531"/>
              <a:gd name="connsiteX56" fmla="*/ 9178591 w 24379432"/>
              <a:gd name="connsiteY56" fmla="*/ 2246888 h 10090531"/>
              <a:gd name="connsiteX57" fmla="*/ 9178591 w 24379432"/>
              <a:gd name="connsiteY57" fmla="*/ 3349390 h 10090531"/>
              <a:gd name="connsiteX58" fmla="*/ 8774018 w 24379432"/>
              <a:gd name="connsiteY58" fmla="*/ 3517568 h 10090531"/>
              <a:gd name="connsiteX59" fmla="*/ 8605964 w 24379432"/>
              <a:gd name="connsiteY59" fmla="*/ 3922442 h 10090531"/>
              <a:gd name="connsiteX60" fmla="*/ 8774018 w 24379432"/>
              <a:gd name="connsiteY60" fmla="*/ 4328561 h 10090531"/>
              <a:gd name="connsiteX61" fmla="*/ 9178591 w 24379432"/>
              <a:gd name="connsiteY61" fmla="*/ 4496739 h 10090531"/>
              <a:gd name="connsiteX62" fmla="*/ 9178591 w 24379432"/>
              <a:gd name="connsiteY62" fmla="*/ 5596749 h 10090531"/>
              <a:gd name="connsiteX63" fmla="*/ 7994748 w 24379432"/>
              <a:gd name="connsiteY63" fmla="*/ 5107164 h 10090531"/>
              <a:gd name="connsiteX64" fmla="*/ 7504281 w 24379432"/>
              <a:gd name="connsiteY64" fmla="*/ 3922442 h 10090531"/>
              <a:gd name="connsiteX65" fmla="*/ 7994748 w 24379432"/>
              <a:gd name="connsiteY65" fmla="*/ 2737720 h 10090531"/>
              <a:gd name="connsiteX66" fmla="*/ 9178591 w 24379432"/>
              <a:gd name="connsiteY66" fmla="*/ 2246888 h 10090531"/>
              <a:gd name="connsiteX67" fmla="*/ 15173372 w 24379432"/>
              <a:gd name="connsiteY67" fmla="*/ 2 h 10090531"/>
              <a:gd name="connsiteX68" fmla="*/ 24379432 w 24379432"/>
              <a:gd name="connsiteY68" fmla="*/ 2 h 10090531"/>
              <a:gd name="connsiteX69" fmla="*/ 24379432 w 24379432"/>
              <a:gd name="connsiteY69" fmla="*/ 1102971 h 10090531"/>
              <a:gd name="connsiteX70" fmla="*/ 15173372 w 24379432"/>
              <a:gd name="connsiteY70" fmla="*/ 1102971 h 10090531"/>
              <a:gd name="connsiteX71" fmla="*/ 15172132 w 24379432"/>
              <a:gd name="connsiteY71" fmla="*/ 2 h 10090531"/>
              <a:gd name="connsiteX72" fmla="*/ 15172132 w 24379432"/>
              <a:gd name="connsiteY72" fmla="*/ 1102094 h 10090531"/>
              <a:gd name="connsiteX73" fmla="*/ 14766616 w 24379432"/>
              <a:gd name="connsiteY73" fmla="*/ 1268964 h 10090531"/>
              <a:gd name="connsiteX74" fmla="*/ 14598688 w 24379432"/>
              <a:gd name="connsiteY74" fmla="*/ 1674932 h 10090531"/>
              <a:gd name="connsiteX75" fmla="*/ 14766616 w 24379432"/>
              <a:gd name="connsiteY75" fmla="*/ 2080899 h 10090531"/>
              <a:gd name="connsiteX76" fmla="*/ 15172132 w 24379432"/>
              <a:gd name="connsiteY76" fmla="*/ 2247770 h 10090531"/>
              <a:gd name="connsiteX77" fmla="*/ 15172132 w 24379432"/>
              <a:gd name="connsiteY77" fmla="*/ 3349862 h 10090531"/>
              <a:gd name="connsiteX78" fmla="*/ 13987926 w 24379432"/>
              <a:gd name="connsiteY78" fmla="*/ 2859213 h 10090531"/>
              <a:gd name="connsiteX79" fmla="*/ 13497824 w 24379432"/>
              <a:gd name="connsiteY79" fmla="*/ 1674932 h 10090531"/>
              <a:gd name="connsiteX80" fmla="*/ 13987926 w 24379432"/>
              <a:gd name="connsiteY80" fmla="*/ 490650 h 10090531"/>
              <a:gd name="connsiteX81" fmla="*/ 15172132 w 24379432"/>
              <a:gd name="connsiteY81" fmla="*/ 2 h 10090531"/>
              <a:gd name="connsiteX82" fmla="*/ 9179839 w 24379432"/>
              <a:gd name="connsiteY82" fmla="*/ 0 h 10090531"/>
              <a:gd name="connsiteX83" fmla="*/ 10364045 w 24379432"/>
              <a:gd name="connsiteY83" fmla="*/ 490649 h 10090531"/>
              <a:gd name="connsiteX84" fmla="*/ 10854147 w 24379432"/>
              <a:gd name="connsiteY84" fmla="*/ 1674932 h 10090531"/>
              <a:gd name="connsiteX85" fmla="*/ 10364045 w 24379432"/>
              <a:gd name="connsiteY85" fmla="*/ 2859213 h 10090531"/>
              <a:gd name="connsiteX86" fmla="*/ 9179839 w 24379432"/>
              <a:gd name="connsiteY86" fmla="*/ 3349862 h 10090531"/>
              <a:gd name="connsiteX87" fmla="*/ 9179839 w 24379432"/>
              <a:gd name="connsiteY87" fmla="*/ 2247770 h 10090531"/>
              <a:gd name="connsiteX88" fmla="*/ 9585355 w 24379432"/>
              <a:gd name="connsiteY88" fmla="*/ 2080899 h 10090531"/>
              <a:gd name="connsiteX89" fmla="*/ 9753283 w 24379432"/>
              <a:gd name="connsiteY89" fmla="*/ 1674932 h 10090531"/>
              <a:gd name="connsiteX90" fmla="*/ 9585355 w 24379432"/>
              <a:gd name="connsiteY90" fmla="*/ 1268963 h 10090531"/>
              <a:gd name="connsiteX91" fmla="*/ 9179839 w 24379432"/>
              <a:gd name="connsiteY91" fmla="*/ 1102092 h 10090531"/>
              <a:gd name="connsiteX92" fmla="*/ 0 w 24379432"/>
              <a:gd name="connsiteY92" fmla="*/ 0 h 10090531"/>
              <a:gd name="connsiteX93" fmla="*/ 9178593 w 24379432"/>
              <a:gd name="connsiteY93" fmla="*/ 0 h 10090531"/>
              <a:gd name="connsiteX94" fmla="*/ 9178593 w 24379432"/>
              <a:gd name="connsiteY94" fmla="*/ 1102970 h 10090531"/>
              <a:gd name="connsiteX95" fmla="*/ 0 w 24379432"/>
              <a:gd name="connsiteY95" fmla="*/ 1102970 h 1009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4379432" h="10090531">
                <a:moveTo>
                  <a:pt x="9179836" y="8987559"/>
                </a:moveTo>
                <a:lnTo>
                  <a:pt x="15172128" y="8987559"/>
                </a:lnTo>
                <a:lnTo>
                  <a:pt x="15172128" y="10090531"/>
                </a:lnTo>
                <a:lnTo>
                  <a:pt x="9179836" y="10090531"/>
                </a:lnTo>
                <a:close/>
                <a:moveTo>
                  <a:pt x="15173372" y="6740667"/>
                </a:moveTo>
                <a:cubicBezTo>
                  <a:pt x="15616535" y="6740667"/>
                  <a:pt x="16043516" y="6917434"/>
                  <a:pt x="16357216" y="7231134"/>
                </a:cubicBezTo>
                <a:cubicBezTo>
                  <a:pt x="16670916" y="7544833"/>
                  <a:pt x="16847684" y="7971813"/>
                  <a:pt x="16847684" y="8414976"/>
                </a:cubicBezTo>
                <a:cubicBezTo>
                  <a:pt x="16847684" y="8859383"/>
                  <a:pt x="16670916" y="9285118"/>
                  <a:pt x="16357216" y="9600063"/>
                </a:cubicBezTo>
                <a:cubicBezTo>
                  <a:pt x="16043516" y="9913762"/>
                  <a:pt x="15616535" y="10090529"/>
                  <a:pt x="15173372" y="10090529"/>
                </a:cubicBezTo>
                <a:lnTo>
                  <a:pt x="15173372" y="8988847"/>
                </a:lnTo>
                <a:cubicBezTo>
                  <a:pt x="15323998" y="8988847"/>
                  <a:pt x="15470889" y="8927849"/>
                  <a:pt x="15577945" y="8820793"/>
                </a:cubicBezTo>
                <a:cubicBezTo>
                  <a:pt x="15685002" y="8712492"/>
                  <a:pt x="15744754" y="8566846"/>
                  <a:pt x="15744754" y="8414976"/>
                </a:cubicBezTo>
                <a:cubicBezTo>
                  <a:pt x="15744754" y="8264350"/>
                  <a:pt x="15685002" y="8117459"/>
                  <a:pt x="15577945" y="8010403"/>
                </a:cubicBezTo>
                <a:cubicBezTo>
                  <a:pt x="15470889" y="7903347"/>
                  <a:pt x="15323998" y="7842350"/>
                  <a:pt x="15173372" y="7842350"/>
                </a:cubicBezTo>
                <a:close/>
                <a:moveTo>
                  <a:pt x="9178591" y="6740667"/>
                </a:moveTo>
                <a:lnTo>
                  <a:pt x="9178591" y="7842350"/>
                </a:lnTo>
                <a:cubicBezTo>
                  <a:pt x="9026720" y="7842350"/>
                  <a:pt x="8881074" y="7903347"/>
                  <a:pt x="8774018" y="8010403"/>
                </a:cubicBezTo>
                <a:cubicBezTo>
                  <a:pt x="8666962" y="8117459"/>
                  <a:pt x="8605964" y="8264350"/>
                  <a:pt x="8605964" y="8414976"/>
                </a:cubicBezTo>
                <a:cubicBezTo>
                  <a:pt x="8605964" y="8566846"/>
                  <a:pt x="8666962" y="8712492"/>
                  <a:pt x="8774018" y="8820793"/>
                </a:cubicBezTo>
                <a:cubicBezTo>
                  <a:pt x="8881074" y="8927849"/>
                  <a:pt x="9026720" y="8988847"/>
                  <a:pt x="9178591" y="8988847"/>
                </a:cubicBezTo>
                <a:lnTo>
                  <a:pt x="9178591" y="10090529"/>
                </a:lnTo>
                <a:cubicBezTo>
                  <a:pt x="8735428" y="10090529"/>
                  <a:pt x="8308450" y="9913762"/>
                  <a:pt x="7994748" y="9600063"/>
                </a:cubicBezTo>
                <a:cubicBezTo>
                  <a:pt x="7681047" y="9285118"/>
                  <a:pt x="7504282" y="8859383"/>
                  <a:pt x="7504282" y="8414976"/>
                </a:cubicBezTo>
                <a:cubicBezTo>
                  <a:pt x="7504282" y="7971813"/>
                  <a:pt x="7681047" y="7544833"/>
                  <a:pt x="7994748" y="7231134"/>
                </a:cubicBezTo>
                <a:cubicBezTo>
                  <a:pt x="8308450" y="6917434"/>
                  <a:pt x="8735428" y="6740667"/>
                  <a:pt x="9178591" y="6740667"/>
                </a:cubicBezTo>
                <a:close/>
                <a:moveTo>
                  <a:pt x="15172132" y="4493779"/>
                </a:moveTo>
                <a:lnTo>
                  <a:pt x="15172132" y="5594626"/>
                </a:lnTo>
                <a:cubicBezTo>
                  <a:pt x="15019131" y="5594626"/>
                  <a:pt x="14874837" y="5654400"/>
                  <a:pt x="14766616" y="5762742"/>
                </a:cubicBezTo>
                <a:cubicBezTo>
                  <a:pt x="14658396" y="5869838"/>
                  <a:pt x="14598688" y="6015538"/>
                  <a:pt x="14598688" y="6167465"/>
                </a:cubicBezTo>
                <a:cubicBezTo>
                  <a:pt x="14598688" y="6319391"/>
                  <a:pt x="14658396" y="6465092"/>
                  <a:pt x="14766616" y="6573433"/>
                </a:cubicBezTo>
                <a:cubicBezTo>
                  <a:pt x="14874837" y="6680529"/>
                  <a:pt x="15019131" y="6741549"/>
                  <a:pt x="15172132" y="6741549"/>
                </a:cubicBezTo>
                <a:lnTo>
                  <a:pt x="15172132" y="7843641"/>
                </a:lnTo>
                <a:cubicBezTo>
                  <a:pt x="14726811" y="7843641"/>
                  <a:pt x="14302636" y="7666808"/>
                  <a:pt x="13987926" y="7352992"/>
                </a:cubicBezTo>
                <a:cubicBezTo>
                  <a:pt x="13673216" y="7037931"/>
                  <a:pt x="13497824" y="6612037"/>
                  <a:pt x="13497824" y="6167465"/>
                </a:cubicBezTo>
                <a:cubicBezTo>
                  <a:pt x="13497824" y="5724137"/>
                  <a:pt x="13673216" y="5296999"/>
                  <a:pt x="13987926" y="4983183"/>
                </a:cubicBezTo>
                <a:cubicBezTo>
                  <a:pt x="14302636" y="4668121"/>
                  <a:pt x="14726811" y="4493779"/>
                  <a:pt x="15172132" y="4493779"/>
                </a:cubicBezTo>
                <a:close/>
                <a:moveTo>
                  <a:pt x="9179839" y="4493779"/>
                </a:moveTo>
                <a:cubicBezTo>
                  <a:pt x="9623916" y="4493779"/>
                  <a:pt x="10049335" y="4668121"/>
                  <a:pt x="10364045" y="4983183"/>
                </a:cubicBezTo>
                <a:cubicBezTo>
                  <a:pt x="10677511" y="5296999"/>
                  <a:pt x="10854147" y="5724137"/>
                  <a:pt x="10854147" y="6167465"/>
                </a:cubicBezTo>
                <a:cubicBezTo>
                  <a:pt x="10854147" y="6612037"/>
                  <a:pt x="10677511" y="7037931"/>
                  <a:pt x="10364045" y="7352992"/>
                </a:cubicBezTo>
                <a:cubicBezTo>
                  <a:pt x="10049335" y="7666808"/>
                  <a:pt x="9623916" y="7843641"/>
                  <a:pt x="9179839" y="7843641"/>
                </a:cubicBezTo>
                <a:lnTo>
                  <a:pt x="9179839" y="6741549"/>
                </a:lnTo>
                <a:cubicBezTo>
                  <a:pt x="9332841" y="6741549"/>
                  <a:pt x="9478378" y="6680529"/>
                  <a:pt x="9585355" y="6573433"/>
                </a:cubicBezTo>
                <a:cubicBezTo>
                  <a:pt x="9692332" y="6465092"/>
                  <a:pt x="9753283" y="6319391"/>
                  <a:pt x="9753283" y="6167465"/>
                </a:cubicBezTo>
                <a:cubicBezTo>
                  <a:pt x="9753283" y="6015538"/>
                  <a:pt x="9692332" y="5869838"/>
                  <a:pt x="9585355" y="5762742"/>
                </a:cubicBezTo>
                <a:cubicBezTo>
                  <a:pt x="9478378" y="5654400"/>
                  <a:pt x="9332841" y="5594626"/>
                  <a:pt x="9179839" y="5594626"/>
                </a:cubicBezTo>
                <a:close/>
                <a:moveTo>
                  <a:pt x="15173372" y="2246888"/>
                </a:moveTo>
                <a:cubicBezTo>
                  <a:pt x="15616535" y="2246888"/>
                  <a:pt x="16043516" y="2422541"/>
                  <a:pt x="16357216" y="2737720"/>
                </a:cubicBezTo>
                <a:cubicBezTo>
                  <a:pt x="16670916" y="3051652"/>
                  <a:pt x="16847684" y="3478949"/>
                  <a:pt x="16847684" y="3922442"/>
                </a:cubicBezTo>
                <a:cubicBezTo>
                  <a:pt x="16847684" y="4367180"/>
                  <a:pt x="16670916" y="4791985"/>
                  <a:pt x="16357216" y="5107164"/>
                </a:cubicBezTo>
                <a:cubicBezTo>
                  <a:pt x="16043516" y="5421097"/>
                  <a:pt x="15616535" y="5596749"/>
                  <a:pt x="15173372" y="5596749"/>
                </a:cubicBezTo>
                <a:lnTo>
                  <a:pt x="15173372" y="4496739"/>
                </a:lnTo>
                <a:cubicBezTo>
                  <a:pt x="15323998" y="4496739"/>
                  <a:pt x="15470889" y="4435697"/>
                  <a:pt x="15577945" y="4328561"/>
                </a:cubicBezTo>
                <a:cubicBezTo>
                  <a:pt x="15685002" y="4220179"/>
                  <a:pt x="15744754" y="4074425"/>
                  <a:pt x="15744754" y="3922442"/>
                </a:cubicBezTo>
                <a:cubicBezTo>
                  <a:pt x="15744754" y="3770458"/>
                  <a:pt x="15685002" y="3624704"/>
                  <a:pt x="15577945" y="3517568"/>
                </a:cubicBezTo>
                <a:cubicBezTo>
                  <a:pt x="15470889" y="3409187"/>
                  <a:pt x="15323998" y="3349390"/>
                  <a:pt x="15173372" y="3349390"/>
                </a:cubicBezTo>
                <a:close/>
                <a:moveTo>
                  <a:pt x="9178591" y="2246888"/>
                </a:moveTo>
                <a:lnTo>
                  <a:pt x="9178591" y="3349390"/>
                </a:lnTo>
                <a:cubicBezTo>
                  <a:pt x="9026720" y="3349390"/>
                  <a:pt x="8881074" y="3409187"/>
                  <a:pt x="8774018" y="3517568"/>
                </a:cubicBezTo>
                <a:cubicBezTo>
                  <a:pt x="8666962" y="3624704"/>
                  <a:pt x="8605964" y="3770458"/>
                  <a:pt x="8605964" y="3922442"/>
                </a:cubicBezTo>
                <a:cubicBezTo>
                  <a:pt x="8605964" y="4074425"/>
                  <a:pt x="8666962" y="4220179"/>
                  <a:pt x="8774018" y="4328561"/>
                </a:cubicBezTo>
                <a:cubicBezTo>
                  <a:pt x="8881074" y="4435697"/>
                  <a:pt x="9026720" y="4496739"/>
                  <a:pt x="9178591" y="4496739"/>
                </a:cubicBezTo>
                <a:lnTo>
                  <a:pt x="9178591" y="5596749"/>
                </a:lnTo>
                <a:cubicBezTo>
                  <a:pt x="8735428" y="5596749"/>
                  <a:pt x="8308449" y="5421097"/>
                  <a:pt x="7994748" y="5107164"/>
                </a:cubicBezTo>
                <a:cubicBezTo>
                  <a:pt x="7681047" y="4791985"/>
                  <a:pt x="7504281" y="4367180"/>
                  <a:pt x="7504281" y="3922442"/>
                </a:cubicBezTo>
                <a:cubicBezTo>
                  <a:pt x="7504281" y="3478949"/>
                  <a:pt x="7681047" y="3051652"/>
                  <a:pt x="7994748" y="2737720"/>
                </a:cubicBezTo>
                <a:cubicBezTo>
                  <a:pt x="8308449" y="2422541"/>
                  <a:pt x="8735428" y="2246888"/>
                  <a:pt x="9178591" y="2246888"/>
                </a:cubicBezTo>
                <a:close/>
                <a:moveTo>
                  <a:pt x="15173372" y="2"/>
                </a:moveTo>
                <a:lnTo>
                  <a:pt x="24379432" y="2"/>
                </a:lnTo>
                <a:lnTo>
                  <a:pt x="24379432" y="1102971"/>
                </a:lnTo>
                <a:lnTo>
                  <a:pt x="15173372" y="1102971"/>
                </a:lnTo>
                <a:close/>
                <a:moveTo>
                  <a:pt x="15172132" y="2"/>
                </a:moveTo>
                <a:lnTo>
                  <a:pt x="15172132" y="1102094"/>
                </a:lnTo>
                <a:cubicBezTo>
                  <a:pt x="15019131" y="1102094"/>
                  <a:pt x="14874837" y="1161868"/>
                  <a:pt x="14766616" y="1268964"/>
                </a:cubicBezTo>
                <a:cubicBezTo>
                  <a:pt x="14658396" y="1377305"/>
                  <a:pt x="14598688" y="1523006"/>
                  <a:pt x="14598688" y="1674932"/>
                </a:cubicBezTo>
                <a:cubicBezTo>
                  <a:pt x="14598688" y="1826859"/>
                  <a:pt x="14658396" y="1972558"/>
                  <a:pt x="14766616" y="2080899"/>
                </a:cubicBezTo>
                <a:cubicBezTo>
                  <a:pt x="14874837" y="2187995"/>
                  <a:pt x="15019131" y="2247770"/>
                  <a:pt x="15172132" y="2247770"/>
                </a:cubicBezTo>
                <a:lnTo>
                  <a:pt x="15172132" y="3349862"/>
                </a:lnTo>
                <a:cubicBezTo>
                  <a:pt x="14726811" y="3349862"/>
                  <a:pt x="14302636" y="3174274"/>
                  <a:pt x="13987926" y="2859213"/>
                </a:cubicBezTo>
                <a:cubicBezTo>
                  <a:pt x="13673216" y="2545397"/>
                  <a:pt x="13497824" y="2119504"/>
                  <a:pt x="13497824" y="1674932"/>
                </a:cubicBezTo>
                <a:cubicBezTo>
                  <a:pt x="13497824" y="1230360"/>
                  <a:pt x="13673216" y="804466"/>
                  <a:pt x="13987926" y="490650"/>
                </a:cubicBezTo>
                <a:cubicBezTo>
                  <a:pt x="14302636" y="175589"/>
                  <a:pt x="14726811" y="2"/>
                  <a:pt x="15172132" y="2"/>
                </a:cubicBezTo>
                <a:close/>
                <a:moveTo>
                  <a:pt x="9179839" y="0"/>
                </a:moveTo>
                <a:cubicBezTo>
                  <a:pt x="9623916" y="0"/>
                  <a:pt x="10049335" y="175588"/>
                  <a:pt x="10364045" y="490649"/>
                </a:cubicBezTo>
                <a:cubicBezTo>
                  <a:pt x="10677511" y="804465"/>
                  <a:pt x="10854147" y="1230358"/>
                  <a:pt x="10854147" y="1674932"/>
                </a:cubicBezTo>
                <a:cubicBezTo>
                  <a:pt x="10854147" y="2119504"/>
                  <a:pt x="10677511" y="2545397"/>
                  <a:pt x="10364045" y="2859213"/>
                </a:cubicBezTo>
                <a:cubicBezTo>
                  <a:pt x="10049335" y="3174274"/>
                  <a:pt x="9623916" y="3349862"/>
                  <a:pt x="9179839" y="3349862"/>
                </a:cubicBezTo>
                <a:lnTo>
                  <a:pt x="9179839" y="2247770"/>
                </a:lnTo>
                <a:cubicBezTo>
                  <a:pt x="9332841" y="2247770"/>
                  <a:pt x="9478378" y="2187995"/>
                  <a:pt x="9585355" y="2080899"/>
                </a:cubicBezTo>
                <a:cubicBezTo>
                  <a:pt x="9692332" y="1972558"/>
                  <a:pt x="9753283" y="1826858"/>
                  <a:pt x="9753283" y="1674932"/>
                </a:cubicBezTo>
                <a:cubicBezTo>
                  <a:pt x="9753283" y="1523004"/>
                  <a:pt x="9692332" y="1377304"/>
                  <a:pt x="9585355" y="1268963"/>
                </a:cubicBezTo>
                <a:cubicBezTo>
                  <a:pt x="9478378" y="1161867"/>
                  <a:pt x="9332841" y="1102092"/>
                  <a:pt x="9179839" y="1102092"/>
                </a:cubicBezTo>
                <a:close/>
                <a:moveTo>
                  <a:pt x="0" y="0"/>
                </a:moveTo>
                <a:lnTo>
                  <a:pt x="9178593" y="0"/>
                </a:lnTo>
                <a:lnTo>
                  <a:pt x="9178593" y="1102970"/>
                </a:lnTo>
                <a:lnTo>
                  <a:pt x="0" y="110297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 dirty="0">
              <a:latin typeface="Lato Light" panose="020F0502020204030203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9AA9EA5C-89E5-F944-BB20-D67004320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9792"/>
            <a:ext cx="12184223" cy="4528864"/>
          </a:xfrm>
          <a:custGeom>
            <a:avLst/>
            <a:gdLst>
              <a:gd name="connsiteX0" fmla="*/ 14258597 w 24368445"/>
              <a:gd name="connsiteY0" fmla="*/ 8993050 h 9057728"/>
              <a:gd name="connsiteX1" fmla="*/ 14765601 w 24368445"/>
              <a:gd name="connsiteY1" fmla="*/ 8993050 h 9057728"/>
              <a:gd name="connsiteX2" fmla="*/ 14765601 w 24368445"/>
              <a:gd name="connsiteY2" fmla="*/ 9057705 h 9057728"/>
              <a:gd name="connsiteX3" fmla="*/ 14258597 w 24368445"/>
              <a:gd name="connsiteY3" fmla="*/ 9057705 h 9057728"/>
              <a:gd name="connsiteX4" fmla="*/ 13242098 w 24368445"/>
              <a:gd name="connsiteY4" fmla="*/ 8993050 h 9057728"/>
              <a:gd name="connsiteX5" fmla="*/ 13750347 w 24368445"/>
              <a:gd name="connsiteY5" fmla="*/ 8993050 h 9057728"/>
              <a:gd name="connsiteX6" fmla="*/ 13750347 w 24368445"/>
              <a:gd name="connsiteY6" fmla="*/ 9057705 h 9057728"/>
              <a:gd name="connsiteX7" fmla="*/ 13242098 w 24368445"/>
              <a:gd name="connsiteY7" fmla="*/ 9057705 h 9057728"/>
              <a:gd name="connsiteX8" fmla="*/ 12226845 w 24368445"/>
              <a:gd name="connsiteY8" fmla="*/ 8993050 h 9057728"/>
              <a:gd name="connsiteX9" fmla="*/ 12733849 w 24368445"/>
              <a:gd name="connsiteY9" fmla="*/ 8993050 h 9057728"/>
              <a:gd name="connsiteX10" fmla="*/ 12733849 w 24368445"/>
              <a:gd name="connsiteY10" fmla="*/ 9057705 h 9057728"/>
              <a:gd name="connsiteX11" fmla="*/ 12226845 w 24368445"/>
              <a:gd name="connsiteY11" fmla="*/ 9057705 h 9057728"/>
              <a:gd name="connsiteX12" fmla="*/ 11211591 w 24368445"/>
              <a:gd name="connsiteY12" fmla="*/ 8993050 h 9057728"/>
              <a:gd name="connsiteX13" fmla="*/ 11719841 w 24368445"/>
              <a:gd name="connsiteY13" fmla="*/ 8993050 h 9057728"/>
              <a:gd name="connsiteX14" fmla="*/ 11719841 w 24368445"/>
              <a:gd name="connsiteY14" fmla="*/ 9057705 h 9057728"/>
              <a:gd name="connsiteX15" fmla="*/ 11211591 w 24368445"/>
              <a:gd name="connsiteY15" fmla="*/ 9057705 h 9057728"/>
              <a:gd name="connsiteX16" fmla="*/ 10196337 w 24368445"/>
              <a:gd name="connsiteY16" fmla="*/ 8993050 h 9057728"/>
              <a:gd name="connsiteX17" fmla="*/ 10703341 w 24368445"/>
              <a:gd name="connsiteY17" fmla="*/ 8993050 h 9057728"/>
              <a:gd name="connsiteX18" fmla="*/ 10703341 w 24368445"/>
              <a:gd name="connsiteY18" fmla="*/ 9057705 h 9057728"/>
              <a:gd name="connsiteX19" fmla="*/ 10196337 w 24368445"/>
              <a:gd name="connsiteY19" fmla="*/ 9057705 h 9057728"/>
              <a:gd name="connsiteX20" fmla="*/ 15173375 w 24368445"/>
              <a:gd name="connsiteY20" fmla="*/ 6823073 h 9057728"/>
              <a:gd name="connsiteX21" fmla="*/ 16003674 w 24368445"/>
              <a:gd name="connsiteY21" fmla="*/ 7150673 h 9057728"/>
              <a:gd name="connsiteX22" fmla="*/ 16347762 w 24368445"/>
              <a:gd name="connsiteY22" fmla="*/ 7940401 h 9057728"/>
              <a:gd name="connsiteX23" fmla="*/ 16003674 w 24368445"/>
              <a:gd name="connsiteY23" fmla="*/ 8730128 h 9057728"/>
              <a:gd name="connsiteX24" fmla="*/ 15173375 w 24368445"/>
              <a:gd name="connsiteY24" fmla="*/ 9057728 h 9057728"/>
              <a:gd name="connsiteX25" fmla="*/ 15173375 w 24368445"/>
              <a:gd name="connsiteY25" fmla="*/ 8994201 h 9057728"/>
              <a:gd name="connsiteX26" fmla="*/ 15956300 w 24368445"/>
              <a:gd name="connsiteY26" fmla="*/ 8685286 h 9057728"/>
              <a:gd name="connsiteX27" fmla="*/ 16280441 w 24368445"/>
              <a:gd name="connsiteY27" fmla="*/ 7940401 h 9057728"/>
              <a:gd name="connsiteX28" fmla="*/ 15956300 w 24368445"/>
              <a:gd name="connsiteY28" fmla="*/ 7195516 h 9057728"/>
              <a:gd name="connsiteX29" fmla="*/ 15173375 w 24368445"/>
              <a:gd name="connsiteY29" fmla="*/ 6887846 h 9057728"/>
              <a:gd name="connsiteX30" fmla="*/ 9184083 w 24368445"/>
              <a:gd name="connsiteY30" fmla="*/ 6823073 h 9057728"/>
              <a:gd name="connsiteX31" fmla="*/ 9184083 w 24368445"/>
              <a:gd name="connsiteY31" fmla="*/ 6887846 h 9057728"/>
              <a:gd name="connsiteX32" fmla="*/ 8401158 w 24368445"/>
              <a:gd name="connsiteY32" fmla="*/ 7195516 h 9057728"/>
              <a:gd name="connsiteX33" fmla="*/ 8077018 w 24368445"/>
              <a:gd name="connsiteY33" fmla="*/ 7940401 h 9057728"/>
              <a:gd name="connsiteX34" fmla="*/ 8401158 w 24368445"/>
              <a:gd name="connsiteY34" fmla="*/ 8685286 h 9057728"/>
              <a:gd name="connsiteX35" fmla="*/ 9074866 w 24368445"/>
              <a:gd name="connsiteY35" fmla="*/ 8989051 h 9057728"/>
              <a:gd name="connsiteX36" fmla="*/ 9179838 w 24368445"/>
              <a:gd name="connsiteY36" fmla="*/ 8994001 h 9057728"/>
              <a:gd name="connsiteX37" fmla="*/ 9179838 w 24368445"/>
              <a:gd name="connsiteY37" fmla="*/ 8993050 h 9057728"/>
              <a:gd name="connsiteX38" fmla="*/ 9688088 w 24368445"/>
              <a:gd name="connsiteY38" fmla="*/ 8993050 h 9057728"/>
              <a:gd name="connsiteX39" fmla="*/ 9688088 w 24368445"/>
              <a:gd name="connsiteY39" fmla="*/ 9057705 h 9057728"/>
              <a:gd name="connsiteX40" fmla="*/ 9184083 w 24368445"/>
              <a:gd name="connsiteY40" fmla="*/ 9057705 h 9057728"/>
              <a:gd name="connsiteX41" fmla="*/ 9184083 w 24368445"/>
              <a:gd name="connsiteY41" fmla="*/ 9057728 h 9057728"/>
              <a:gd name="connsiteX42" fmla="*/ 9183593 w 24368445"/>
              <a:gd name="connsiteY42" fmla="*/ 9057705 h 9057728"/>
              <a:gd name="connsiteX43" fmla="*/ 9179838 w 24368445"/>
              <a:gd name="connsiteY43" fmla="*/ 9057705 h 9057728"/>
              <a:gd name="connsiteX44" fmla="*/ 9179838 w 24368445"/>
              <a:gd name="connsiteY44" fmla="*/ 9057529 h 9057728"/>
              <a:gd name="connsiteX45" fmla="*/ 9067972 w 24368445"/>
              <a:gd name="connsiteY45" fmla="*/ 9052286 h 9057728"/>
              <a:gd name="connsiteX46" fmla="*/ 8353784 w 24368445"/>
              <a:gd name="connsiteY46" fmla="*/ 8730128 h 9057728"/>
              <a:gd name="connsiteX47" fmla="*/ 8009696 w 24368445"/>
              <a:gd name="connsiteY47" fmla="*/ 7940401 h 9057728"/>
              <a:gd name="connsiteX48" fmla="*/ 8353784 w 24368445"/>
              <a:gd name="connsiteY48" fmla="*/ 7150673 h 9057728"/>
              <a:gd name="connsiteX49" fmla="*/ 9184083 w 24368445"/>
              <a:gd name="connsiteY49" fmla="*/ 6823073 h 9057728"/>
              <a:gd name="connsiteX50" fmla="*/ 15172129 w 24368445"/>
              <a:gd name="connsiteY50" fmla="*/ 4548719 h 9057728"/>
              <a:gd name="connsiteX51" fmla="*/ 15172129 w 24368445"/>
              <a:gd name="connsiteY51" fmla="*/ 4611060 h 9057728"/>
              <a:gd name="connsiteX52" fmla="*/ 14385052 w 24368445"/>
              <a:gd name="connsiteY52" fmla="*/ 4935233 h 9057728"/>
              <a:gd name="connsiteX53" fmla="*/ 14060009 w 24368445"/>
              <a:gd name="connsiteY53" fmla="*/ 5716989 h 9057728"/>
              <a:gd name="connsiteX54" fmla="*/ 14385052 w 24368445"/>
              <a:gd name="connsiteY54" fmla="*/ 6499992 h 9057728"/>
              <a:gd name="connsiteX55" fmla="*/ 15172129 w 24368445"/>
              <a:gd name="connsiteY55" fmla="*/ 6824165 h 9057728"/>
              <a:gd name="connsiteX56" fmla="*/ 15172129 w 24368445"/>
              <a:gd name="connsiteY56" fmla="*/ 6887753 h 9057728"/>
              <a:gd name="connsiteX57" fmla="*/ 14340218 w 24368445"/>
              <a:gd name="connsiteY57" fmla="*/ 6544878 h 9057728"/>
              <a:gd name="connsiteX58" fmla="*/ 13997740 w 24368445"/>
              <a:gd name="connsiteY58" fmla="*/ 5716989 h 9057728"/>
              <a:gd name="connsiteX59" fmla="*/ 14340218 w 24368445"/>
              <a:gd name="connsiteY59" fmla="*/ 4890348 h 9057728"/>
              <a:gd name="connsiteX60" fmla="*/ 15172129 w 24368445"/>
              <a:gd name="connsiteY60" fmla="*/ 4548719 h 9057728"/>
              <a:gd name="connsiteX61" fmla="*/ 9185331 w 24368445"/>
              <a:gd name="connsiteY61" fmla="*/ 4548719 h 9057728"/>
              <a:gd name="connsiteX62" fmla="*/ 10015995 w 24368445"/>
              <a:gd name="connsiteY62" fmla="*/ 4890348 h 9057728"/>
              <a:gd name="connsiteX63" fmla="*/ 10359719 w 24368445"/>
              <a:gd name="connsiteY63" fmla="*/ 5716989 h 9057728"/>
              <a:gd name="connsiteX64" fmla="*/ 10015995 w 24368445"/>
              <a:gd name="connsiteY64" fmla="*/ 6544878 h 9057728"/>
              <a:gd name="connsiteX65" fmla="*/ 9185331 w 24368445"/>
              <a:gd name="connsiteY65" fmla="*/ 6887753 h 9057728"/>
              <a:gd name="connsiteX66" fmla="*/ 9185331 w 24368445"/>
              <a:gd name="connsiteY66" fmla="*/ 6824165 h 9057728"/>
              <a:gd name="connsiteX67" fmla="*/ 9971162 w 24368445"/>
              <a:gd name="connsiteY67" fmla="*/ 6499992 h 9057728"/>
              <a:gd name="connsiteX68" fmla="*/ 10297450 w 24368445"/>
              <a:gd name="connsiteY68" fmla="*/ 5716989 h 9057728"/>
              <a:gd name="connsiteX69" fmla="*/ 9971162 w 24368445"/>
              <a:gd name="connsiteY69" fmla="*/ 4935233 h 9057728"/>
              <a:gd name="connsiteX70" fmla="*/ 9185331 w 24368445"/>
              <a:gd name="connsiteY70" fmla="*/ 4611060 h 9057728"/>
              <a:gd name="connsiteX71" fmla="*/ 15177623 w 24368445"/>
              <a:gd name="connsiteY71" fmla="*/ 5 h 9057728"/>
              <a:gd name="connsiteX72" fmla="*/ 15177623 w 24368445"/>
              <a:gd name="connsiteY72" fmla="*/ 62232 h 9057728"/>
              <a:gd name="connsiteX73" fmla="*/ 14392205 w 24368445"/>
              <a:gd name="connsiteY73" fmla="*/ 385816 h 9057728"/>
              <a:gd name="connsiteX74" fmla="*/ 14065571 w 24368445"/>
              <a:gd name="connsiteY74" fmla="*/ 1166152 h 9057728"/>
              <a:gd name="connsiteX75" fmla="*/ 14392205 w 24368445"/>
              <a:gd name="connsiteY75" fmla="*/ 1947732 h 9057728"/>
              <a:gd name="connsiteX76" fmla="*/ 15177623 w 24368445"/>
              <a:gd name="connsiteY76" fmla="*/ 2271317 h 9057728"/>
              <a:gd name="connsiteX77" fmla="*/ 15177623 w 24368445"/>
              <a:gd name="connsiteY77" fmla="*/ 2280265 h 9057728"/>
              <a:gd name="connsiteX78" fmla="*/ 15403215 w 24368445"/>
              <a:gd name="connsiteY78" fmla="*/ 2302353 h 9057728"/>
              <a:gd name="connsiteX79" fmla="*/ 16003674 w 24368445"/>
              <a:gd name="connsiteY79" fmla="*/ 2621221 h 9057728"/>
              <a:gd name="connsiteX80" fmla="*/ 16347762 w 24368445"/>
              <a:gd name="connsiteY80" fmla="*/ 3447243 h 9057728"/>
              <a:gd name="connsiteX81" fmla="*/ 16003674 w 24368445"/>
              <a:gd name="connsiteY81" fmla="*/ 4272019 h 9057728"/>
              <a:gd name="connsiteX82" fmla="*/ 15173375 w 24368445"/>
              <a:gd name="connsiteY82" fmla="*/ 4613392 h 9057728"/>
              <a:gd name="connsiteX83" fmla="*/ 15173375 w 24368445"/>
              <a:gd name="connsiteY83" fmla="*/ 4551098 h 9057728"/>
              <a:gd name="connsiteX84" fmla="*/ 15958793 w 24368445"/>
              <a:gd name="connsiteY84" fmla="*/ 4227167 h 9057728"/>
              <a:gd name="connsiteX85" fmla="*/ 16284181 w 24368445"/>
              <a:gd name="connsiteY85" fmla="*/ 3447243 h 9057728"/>
              <a:gd name="connsiteX86" fmla="*/ 15958793 w 24368445"/>
              <a:gd name="connsiteY86" fmla="*/ 2666073 h 9057728"/>
              <a:gd name="connsiteX87" fmla="*/ 15173375 w 24368445"/>
              <a:gd name="connsiteY87" fmla="*/ 2342143 h 9057728"/>
              <a:gd name="connsiteX88" fmla="*/ 15173375 w 24368445"/>
              <a:gd name="connsiteY88" fmla="*/ 2333126 h 9057728"/>
              <a:gd name="connsiteX89" fmla="*/ 14947432 w 24368445"/>
              <a:gd name="connsiteY89" fmla="*/ 2310890 h 9057728"/>
              <a:gd name="connsiteX90" fmla="*/ 14347324 w 24368445"/>
              <a:gd name="connsiteY90" fmla="*/ 1992536 h 9057728"/>
              <a:gd name="connsiteX91" fmla="*/ 14003236 w 24368445"/>
              <a:gd name="connsiteY91" fmla="*/ 1166152 h 9057728"/>
              <a:gd name="connsiteX92" fmla="*/ 14347324 w 24368445"/>
              <a:gd name="connsiteY92" fmla="*/ 341013 h 9057728"/>
              <a:gd name="connsiteX93" fmla="*/ 15177623 w 24368445"/>
              <a:gd name="connsiteY93" fmla="*/ 5 h 9057728"/>
              <a:gd name="connsiteX94" fmla="*/ 9179838 w 24368445"/>
              <a:gd name="connsiteY94" fmla="*/ 3 h 9057728"/>
              <a:gd name="connsiteX95" fmla="*/ 10010503 w 24368445"/>
              <a:gd name="connsiteY95" fmla="*/ 341011 h 9057728"/>
              <a:gd name="connsiteX96" fmla="*/ 10354227 w 24368445"/>
              <a:gd name="connsiteY96" fmla="*/ 1166152 h 9057728"/>
              <a:gd name="connsiteX97" fmla="*/ 10010503 w 24368445"/>
              <a:gd name="connsiteY97" fmla="*/ 1992536 h 9057728"/>
              <a:gd name="connsiteX98" fmla="*/ 9296237 w 24368445"/>
              <a:gd name="connsiteY98" fmla="*/ 2327825 h 9057728"/>
              <a:gd name="connsiteX99" fmla="*/ 9184083 w 24368445"/>
              <a:gd name="connsiteY99" fmla="*/ 2333336 h 9057728"/>
              <a:gd name="connsiteX100" fmla="*/ 9184083 w 24368445"/>
              <a:gd name="connsiteY100" fmla="*/ 2342143 h 9057728"/>
              <a:gd name="connsiteX101" fmla="*/ 8398665 w 24368445"/>
              <a:gd name="connsiteY101" fmla="*/ 2666073 h 9057728"/>
              <a:gd name="connsiteX102" fmla="*/ 8073278 w 24368445"/>
              <a:gd name="connsiteY102" fmla="*/ 3447243 h 9057728"/>
              <a:gd name="connsiteX103" fmla="*/ 8398665 w 24368445"/>
              <a:gd name="connsiteY103" fmla="*/ 4227167 h 9057728"/>
              <a:gd name="connsiteX104" fmla="*/ 9184083 w 24368445"/>
              <a:gd name="connsiteY104" fmla="*/ 4551098 h 9057728"/>
              <a:gd name="connsiteX105" fmla="*/ 9184083 w 24368445"/>
              <a:gd name="connsiteY105" fmla="*/ 4613392 h 9057728"/>
              <a:gd name="connsiteX106" fmla="*/ 8353784 w 24368445"/>
              <a:gd name="connsiteY106" fmla="*/ 4272019 h 9057728"/>
              <a:gd name="connsiteX107" fmla="*/ 8009696 w 24368445"/>
              <a:gd name="connsiteY107" fmla="*/ 3447243 h 9057728"/>
              <a:gd name="connsiteX108" fmla="*/ 8353784 w 24368445"/>
              <a:gd name="connsiteY108" fmla="*/ 2621221 h 9057728"/>
              <a:gd name="connsiteX109" fmla="*/ 9067972 w 24368445"/>
              <a:gd name="connsiteY109" fmla="*/ 2285523 h 9057728"/>
              <a:gd name="connsiteX110" fmla="*/ 9179838 w 24368445"/>
              <a:gd name="connsiteY110" fmla="*/ 2280056 h 9057728"/>
              <a:gd name="connsiteX111" fmla="*/ 9179838 w 24368445"/>
              <a:gd name="connsiteY111" fmla="*/ 2271317 h 9057728"/>
              <a:gd name="connsiteX112" fmla="*/ 9965670 w 24368445"/>
              <a:gd name="connsiteY112" fmla="*/ 1947732 h 9057728"/>
              <a:gd name="connsiteX113" fmla="*/ 10290713 w 24368445"/>
              <a:gd name="connsiteY113" fmla="*/ 1166152 h 9057728"/>
              <a:gd name="connsiteX114" fmla="*/ 9965670 w 24368445"/>
              <a:gd name="connsiteY114" fmla="*/ 385816 h 9057728"/>
              <a:gd name="connsiteX115" fmla="*/ 9179838 w 24368445"/>
              <a:gd name="connsiteY115" fmla="*/ 62232 h 9057728"/>
              <a:gd name="connsiteX116" fmla="*/ 9141225 w 24368445"/>
              <a:gd name="connsiteY116" fmla="*/ 0 h 9057728"/>
              <a:gd name="connsiteX117" fmla="*/ 9178593 w 24368445"/>
              <a:gd name="connsiteY117" fmla="*/ 0 h 9057728"/>
              <a:gd name="connsiteX118" fmla="*/ 9178593 w 24368445"/>
              <a:gd name="connsiteY118" fmla="*/ 64630 h 9057728"/>
              <a:gd name="connsiteX119" fmla="*/ 9141225 w 24368445"/>
              <a:gd name="connsiteY119" fmla="*/ 64630 h 9057728"/>
              <a:gd name="connsiteX120" fmla="*/ 8126087 w 24368445"/>
              <a:gd name="connsiteY120" fmla="*/ 0 h 9057728"/>
              <a:gd name="connsiteX121" fmla="*/ 8633033 w 24368445"/>
              <a:gd name="connsiteY121" fmla="*/ 0 h 9057728"/>
              <a:gd name="connsiteX122" fmla="*/ 8633033 w 24368445"/>
              <a:gd name="connsiteY122" fmla="*/ 64630 h 9057728"/>
              <a:gd name="connsiteX123" fmla="*/ 8126087 w 24368445"/>
              <a:gd name="connsiteY123" fmla="*/ 64630 h 9057728"/>
              <a:gd name="connsiteX124" fmla="*/ 7109704 w 24368445"/>
              <a:gd name="connsiteY124" fmla="*/ 0 h 9057728"/>
              <a:gd name="connsiteX125" fmla="*/ 7617896 w 24368445"/>
              <a:gd name="connsiteY125" fmla="*/ 0 h 9057728"/>
              <a:gd name="connsiteX126" fmla="*/ 7617896 w 24368445"/>
              <a:gd name="connsiteY126" fmla="*/ 64630 h 9057728"/>
              <a:gd name="connsiteX127" fmla="*/ 7109704 w 24368445"/>
              <a:gd name="connsiteY127" fmla="*/ 64630 h 9057728"/>
              <a:gd name="connsiteX128" fmla="*/ 6094566 w 24368445"/>
              <a:gd name="connsiteY128" fmla="*/ 0 h 9057728"/>
              <a:gd name="connsiteX129" fmla="*/ 6602758 w 24368445"/>
              <a:gd name="connsiteY129" fmla="*/ 0 h 9057728"/>
              <a:gd name="connsiteX130" fmla="*/ 6602758 w 24368445"/>
              <a:gd name="connsiteY130" fmla="*/ 64630 h 9057728"/>
              <a:gd name="connsiteX131" fmla="*/ 6094566 w 24368445"/>
              <a:gd name="connsiteY131" fmla="*/ 64630 h 9057728"/>
              <a:gd name="connsiteX132" fmla="*/ 5078182 w 24368445"/>
              <a:gd name="connsiteY132" fmla="*/ 0 h 9057728"/>
              <a:gd name="connsiteX133" fmla="*/ 5586374 w 24368445"/>
              <a:gd name="connsiteY133" fmla="*/ 0 h 9057728"/>
              <a:gd name="connsiteX134" fmla="*/ 5586374 w 24368445"/>
              <a:gd name="connsiteY134" fmla="*/ 64630 h 9057728"/>
              <a:gd name="connsiteX135" fmla="*/ 5078182 w 24368445"/>
              <a:gd name="connsiteY135" fmla="*/ 64630 h 9057728"/>
              <a:gd name="connsiteX136" fmla="*/ 4063044 w 24368445"/>
              <a:gd name="connsiteY136" fmla="*/ 0 h 9057728"/>
              <a:gd name="connsiteX137" fmla="*/ 4571236 w 24368445"/>
              <a:gd name="connsiteY137" fmla="*/ 0 h 9057728"/>
              <a:gd name="connsiteX138" fmla="*/ 4571236 w 24368445"/>
              <a:gd name="connsiteY138" fmla="*/ 64630 h 9057728"/>
              <a:gd name="connsiteX139" fmla="*/ 4063044 w 24368445"/>
              <a:gd name="connsiteY139" fmla="*/ 64630 h 9057728"/>
              <a:gd name="connsiteX140" fmla="*/ 3046660 w 24368445"/>
              <a:gd name="connsiteY140" fmla="*/ 0 h 9057728"/>
              <a:gd name="connsiteX141" fmla="*/ 3554852 w 24368445"/>
              <a:gd name="connsiteY141" fmla="*/ 0 h 9057728"/>
              <a:gd name="connsiteX142" fmla="*/ 3554852 w 24368445"/>
              <a:gd name="connsiteY142" fmla="*/ 64630 h 9057728"/>
              <a:gd name="connsiteX143" fmla="*/ 3046660 w 24368445"/>
              <a:gd name="connsiteY143" fmla="*/ 64630 h 9057728"/>
              <a:gd name="connsiteX144" fmla="*/ 2031522 w 24368445"/>
              <a:gd name="connsiteY144" fmla="*/ 0 h 9057728"/>
              <a:gd name="connsiteX145" fmla="*/ 2538468 w 24368445"/>
              <a:gd name="connsiteY145" fmla="*/ 0 h 9057728"/>
              <a:gd name="connsiteX146" fmla="*/ 2538468 w 24368445"/>
              <a:gd name="connsiteY146" fmla="*/ 64630 h 9057728"/>
              <a:gd name="connsiteX147" fmla="*/ 2031522 w 24368445"/>
              <a:gd name="connsiteY147" fmla="*/ 64630 h 9057728"/>
              <a:gd name="connsiteX148" fmla="*/ 1015138 w 24368445"/>
              <a:gd name="connsiteY148" fmla="*/ 0 h 9057728"/>
              <a:gd name="connsiteX149" fmla="*/ 1523330 w 24368445"/>
              <a:gd name="connsiteY149" fmla="*/ 0 h 9057728"/>
              <a:gd name="connsiteX150" fmla="*/ 1523330 w 24368445"/>
              <a:gd name="connsiteY150" fmla="*/ 64630 h 9057728"/>
              <a:gd name="connsiteX151" fmla="*/ 1015138 w 24368445"/>
              <a:gd name="connsiteY151" fmla="*/ 64630 h 9057728"/>
              <a:gd name="connsiteX152" fmla="*/ 0 w 24368445"/>
              <a:gd name="connsiteY152" fmla="*/ 0 h 9057728"/>
              <a:gd name="connsiteX153" fmla="*/ 508192 w 24368445"/>
              <a:gd name="connsiteY153" fmla="*/ 0 h 9057728"/>
              <a:gd name="connsiteX154" fmla="*/ 508192 w 24368445"/>
              <a:gd name="connsiteY154" fmla="*/ 64630 h 9057728"/>
              <a:gd name="connsiteX155" fmla="*/ 0 w 24368445"/>
              <a:gd name="connsiteY155" fmla="*/ 64630 h 9057728"/>
              <a:gd name="connsiteX156" fmla="*/ 24329813 w 24368445"/>
              <a:gd name="connsiteY156" fmla="*/ 0 h 9057728"/>
              <a:gd name="connsiteX157" fmla="*/ 24368445 w 24368445"/>
              <a:gd name="connsiteY157" fmla="*/ 0 h 9057728"/>
              <a:gd name="connsiteX158" fmla="*/ 24368445 w 24368445"/>
              <a:gd name="connsiteY158" fmla="*/ 64630 h 9057728"/>
              <a:gd name="connsiteX159" fmla="*/ 24329813 w 24368445"/>
              <a:gd name="connsiteY159" fmla="*/ 64630 h 9057728"/>
              <a:gd name="connsiteX160" fmla="*/ 23314205 w 24368445"/>
              <a:gd name="connsiteY160" fmla="*/ 0 h 9057728"/>
              <a:gd name="connsiteX161" fmla="*/ 23822633 w 24368445"/>
              <a:gd name="connsiteY161" fmla="*/ 0 h 9057728"/>
              <a:gd name="connsiteX162" fmla="*/ 23822633 w 24368445"/>
              <a:gd name="connsiteY162" fmla="*/ 64630 h 9057728"/>
              <a:gd name="connsiteX163" fmla="*/ 23314205 w 24368445"/>
              <a:gd name="connsiteY163" fmla="*/ 64630 h 9057728"/>
              <a:gd name="connsiteX164" fmla="*/ 22298597 w 24368445"/>
              <a:gd name="connsiteY164" fmla="*/ 0 h 9057728"/>
              <a:gd name="connsiteX165" fmla="*/ 22805779 w 24368445"/>
              <a:gd name="connsiteY165" fmla="*/ 0 h 9057728"/>
              <a:gd name="connsiteX166" fmla="*/ 22805779 w 24368445"/>
              <a:gd name="connsiteY166" fmla="*/ 64630 h 9057728"/>
              <a:gd name="connsiteX167" fmla="*/ 22298597 w 24368445"/>
              <a:gd name="connsiteY167" fmla="*/ 64630 h 9057728"/>
              <a:gd name="connsiteX168" fmla="*/ 21281745 w 24368445"/>
              <a:gd name="connsiteY168" fmla="*/ 0 h 9057728"/>
              <a:gd name="connsiteX169" fmla="*/ 21790171 w 24368445"/>
              <a:gd name="connsiteY169" fmla="*/ 0 h 9057728"/>
              <a:gd name="connsiteX170" fmla="*/ 21790171 w 24368445"/>
              <a:gd name="connsiteY170" fmla="*/ 64630 h 9057728"/>
              <a:gd name="connsiteX171" fmla="*/ 21281745 w 24368445"/>
              <a:gd name="connsiteY171" fmla="*/ 64630 h 9057728"/>
              <a:gd name="connsiteX172" fmla="*/ 20266137 w 24368445"/>
              <a:gd name="connsiteY172" fmla="*/ 0 h 9057728"/>
              <a:gd name="connsiteX173" fmla="*/ 20774563 w 24368445"/>
              <a:gd name="connsiteY173" fmla="*/ 0 h 9057728"/>
              <a:gd name="connsiteX174" fmla="*/ 20774563 w 24368445"/>
              <a:gd name="connsiteY174" fmla="*/ 64630 h 9057728"/>
              <a:gd name="connsiteX175" fmla="*/ 20266137 w 24368445"/>
              <a:gd name="connsiteY175" fmla="*/ 64630 h 9057728"/>
              <a:gd name="connsiteX176" fmla="*/ 19249283 w 24368445"/>
              <a:gd name="connsiteY176" fmla="*/ 0 h 9057728"/>
              <a:gd name="connsiteX177" fmla="*/ 19757709 w 24368445"/>
              <a:gd name="connsiteY177" fmla="*/ 0 h 9057728"/>
              <a:gd name="connsiteX178" fmla="*/ 19757709 w 24368445"/>
              <a:gd name="connsiteY178" fmla="*/ 64630 h 9057728"/>
              <a:gd name="connsiteX179" fmla="*/ 19249283 w 24368445"/>
              <a:gd name="connsiteY179" fmla="*/ 64630 h 9057728"/>
              <a:gd name="connsiteX180" fmla="*/ 18233675 w 24368445"/>
              <a:gd name="connsiteY180" fmla="*/ 0 h 9057728"/>
              <a:gd name="connsiteX181" fmla="*/ 18742101 w 24368445"/>
              <a:gd name="connsiteY181" fmla="*/ 0 h 9057728"/>
              <a:gd name="connsiteX182" fmla="*/ 18742101 w 24368445"/>
              <a:gd name="connsiteY182" fmla="*/ 64630 h 9057728"/>
              <a:gd name="connsiteX183" fmla="*/ 18233675 w 24368445"/>
              <a:gd name="connsiteY183" fmla="*/ 64630 h 9057728"/>
              <a:gd name="connsiteX184" fmla="*/ 17216821 w 24368445"/>
              <a:gd name="connsiteY184" fmla="*/ 0 h 9057728"/>
              <a:gd name="connsiteX185" fmla="*/ 17725247 w 24368445"/>
              <a:gd name="connsiteY185" fmla="*/ 0 h 9057728"/>
              <a:gd name="connsiteX186" fmla="*/ 17725247 w 24368445"/>
              <a:gd name="connsiteY186" fmla="*/ 64630 h 9057728"/>
              <a:gd name="connsiteX187" fmla="*/ 17216821 w 24368445"/>
              <a:gd name="connsiteY187" fmla="*/ 64630 h 9057728"/>
              <a:gd name="connsiteX188" fmla="*/ 16201213 w 24368445"/>
              <a:gd name="connsiteY188" fmla="*/ 0 h 9057728"/>
              <a:gd name="connsiteX189" fmla="*/ 16709640 w 24368445"/>
              <a:gd name="connsiteY189" fmla="*/ 0 h 9057728"/>
              <a:gd name="connsiteX190" fmla="*/ 16709640 w 24368445"/>
              <a:gd name="connsiteY190" fmla="*/ 64630 h 9057728"/>
              <a:gd name="connsiteX191" fmla="*/ 16201213 w 24368445"/>
              <a:gd name="connsiteY191" fmla="*/ 64630 h 9057728"/>
              <a:gd name="connsiteX192" fmla="*/ 15184359 w 24368445"/>
              <a:gd name="connsiteY192" fmla="*/ 0 h 9057728"/>
              <a:gd name="connsiteX193" fmla="*/ 15692786 w 24368445"/>
              <a:gd name="connsiteY193" fmla="*/ 0 h 9057728"/>
              <a:gd name="connsiteX194" fmla="*/ 15692786 w 24368445"/>
              <a:gd name="connsiteY194" fmla="*/ 64630 h 9057728"/>
              <a:gd name="connsiteX195" fmla="*/ 15184359 w 24368445"/>
              <a:gd name="connsiteY195" fmla="*/ 64630 h 905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4368445" h="9057728">
                <a:moveTo>
                  <a:pt x="14258597" y="8993050"/>
                </a:moveTo>
                <a:lnTo>
                  <a:pt x="14765601" y="8993050"/>
                </a:lnTo>
                <a:lnTo>
                  <a:pt x="14765601" y="9057705"/>
                </a:lnTo>
                <a:lnTo>
                  <a:pt x="14258597" y="9057705"/>
                </a:lnTo>
                <a:close/>
                <a:moveTo>
                  <a:pt x="13242098" y="8993050"/>
                </a:moveTo>
                <a:lnTo>
                  <a:pt x="13750347" y="8993050"/>
                </a:lnTo>
                <a:lnTo>
                  <a:pt x="13750347" y="9057705"/>
                </a:lnTo>
                <a:lnTo>
                  <a:pt x="13242098" y="9057705"/>
                </a:lnTo>
                <a:close/>
                <a:moveTo>
                  <a:pt x="12226845" y="8993050"/>
                </a:moveTo>
                <a:lnTo>
                  <a:pt x="12733849" y="8993050"/>
                </a:lnTo>
                <a:lnTo>
                  <a:pt x="12733849" y="9057705"/>
                </a:lnTo>
                <a:lnTo>
                  <a:pt x="12226845" y="9057705"/>
                </a:lnTo>
                <a:close/>
                <a:moveTo>
                  <a:pt x="11211591" y="8993050"/>
                </a:moveTo>
                <a:lnTo>
                  <a:pt x="11719841" y="8993050"/>
                </a:lnTo>
                <a:lnTo>
                  <a:pt x="11719841" y="9057705"/>
                </a:lnTo>
                <a:lnTo>
                  <a:pt x="11211591" y="9057705"/>
                </a:lnTo>
                <a:close/>
                <a:moveTo>
                  <a:pt x="10196337" y="8993050"/>
                </a:moveTo>
                <a:lnTo>
                  <a:pt x="10703341" y="8993050"/>
                </a:lnTo>
                <a:lnTo>
                  <a:pt x="10703341" y="9057705"/>
                </a:lnTo>
                <a:lnTo>
                  <a:pt x="10196337" y="9057705"/>
                </a:lnTo>
                <a:close/>
                <a:moveTo>
                  <a:pt x="15173375" y="6823073"/>
                </a:moveTo>
                <a:cubicBezTo>
                  <a:pt x="15483802" y="6823073"/>
                  <a:pt x="15784256" y="6941408"/>
                  <a:pt x="16003674" y="7150673"/>
                </a:cubicBezTo>
                <a:cubicBezTo>
                  <a:pt x="16224339" y="7359938"/>
                  <a:pt x="16347762" y="7643941"/>
                  <a:pt x="16347762" y="7940401"/>
                </a:cubicBezTo>
                <a:cubicBezTo>
                  <a:pt x="16347762" y="8236860"/>
                  <a:pt x="16224339" y="8520863"/>
                  <a:pt x="16003674" y="8730128"/>
                </a:cubicBezTo>
                <a:cubicBezTo>
                  <a:pt x="15784256" y="8940639"/>
                  <a:pt x="15483802" y="9057728"/>
                  <a:pt x="15173375" y="9057728"/>
                </a:cubicBezTo>
                <a:lnTo>
                  <a:pt x="15173375" y="8994201"/>
                </a:lnTo>
                <a:cubicBezTo>
                  <a:pt x="15466348" y="8994201"/>
                  <a:pt x="15748102" y="8883341"/>
                  <a:pt x="15956300" y="8685286"/>
                </a:cubicBezTo>
                <a:cubicBezTo>
                  <a:pt x="16164498" y="8488477"/>
                  <a:pt x="16280441" y="8220667"/>
                  <a:pt x="16280441" y="7940401"/>
                </a:cubicBezTo>
                <a:cubicBezTo>
                  <a:pt x="16280441" y="7661380"/>
                  <a:pt x="16164498" y="7392325"/>
                  <a:pt x="15956300" y="7195516"/>
                </a:cubicBezTo>
                <a:cubicBezTo>
                  <a:pt x="15748102" y="6998706"/>
                  <a:pt x="15466348" y="6887846"/>
                  <a:pt x="15173375" y="6887846"/>
                </a:cubicBezTo>
                <a:close/>
                <a:moveTo>
                  <a:pt x="9184083" y="6823073"/>
                </a:moveTo>
                <a:lnTo>
                  <a:pt x="9184083" y="6887846"/>
                </a:lnTo>
                <a:cubicBezTo>
                  <a:pt x="8891110" y="6887846"/>
                  <a:pt x="8609357" y="6998706"/>
                  <a:pt x="8401158" y="7195516"/>
                </a:cubicBezTo>
                <a:cubicBezTo>
                  <a:pt x="8192961" y="7392325"/>
                  <a:pt x="8077018" y="7661380"/>
                  <a:pt x="8077018" y="7940401"/>
                </a:cubicBezTo>
                <a:cubicBezTo>
                  <a:pt x="8077018" y="8220667"/>
                  <a:pt x="8192961" y="8488477"/>
                  <a:pt x="8401158" y="8685286"/>
                </a:cubicBezTo>
                <a:cubicBezTo>
                  <a:pt x="8583332" y="8858584"/>
                  <a:pt x="8821821" y="8965124"/>
                  <a:pt x="9074866" y="8989051"/>
                </a:cubicBezTo>
                <a:lnTo>
                  <a:pt x="9179838" y="8994001"/>
                </a:lnTo>
                <a:lnTo>
                  <a:pt x="9179838" y="8993050"/>
                </a:lnTo>
                <a:lnTo>
                  <a:pt x="9688088" y="8993050"/>
                </a:lnTo>
                <a:lnTo>
                  <a:pt x="9688088" y="9057705"/>
                </a:lnTo>
                <a:lnTo>
                  <a:pt x="9184083" y="9057705"/>
                </a:lnTo>
                <a:lnTo>
                  <a:pt x="9184083" y="9057728"/>
                </a:lnTo>
                <a:lnTo>
                  <a:pt x="9183593" y="9057705"/>
                </a:lnTo>
                <a:lnTo>
                  <a:pt x="9179838" y="9057705"/>
                </a:lnTo>
                <a:lnTo>
                  <a:pt x="9179838" y="9057529"/>
                </a:lnTo>
                <a:lnTo>
                  <a:pt x="9067972" y="9052286"/>
                </a:lnTo>
                <a:cubicBezTo>
                  <a:pt x="8799128" y="9026996"/>
                  <a:pt x="8546866" y="8914325"/>
                  <a:pt x="8353784" y="8730128"/>
                </a:cubicBezTo>
                <a:cubicBezTo>
                  <a:pt x="8133120" y="8520863"/>
                  <a:pt x="8009696" y="8236860"/>
                  <a:pt x="8009696" y="7940401"/>
                </a:cubicBezTo>
                <a:cubicBezTo>
                  <a:pt x="8009696" y="7643941"/>
                  <a:pt x="8133120" y="7359938"/>
                  <a:pt x="8353784" y="7150673"/>
                </a:cubicBezTo>
                <a:cubicBezTo>
                  <a:pt x="8574449" y="6941408"/>
                  <a:pt x="8872409" y="6823073"/>
                  <a:pt x="9184083" y="6823073"/>
                </a:cubicBezTo>
                <a:close/>
                <a:moveTo>
                  <a:pt x="15172129" y="4548719"/>
                </a:moveTo>
                <a:lnTo>
                  <a:pt x="15172129" y="4611060"/>
                </a:lnTo>
                <a:cubicBezTo>
                  <a:pt x="14876975" y="4611060"/>
                  <a:pt x="14594275" y="4728261"/>
                  <a:pt x="14385052" y="4935233"/>
                </a:cubicBezTo>
                <a:cubicBezTo>
                  <a:pt x="14177074" y="5143452"/>
                  <a:pt x="14060009" y="5423987"/>
                  <a:pt x="14060009" y="5716989"/>
                </a:cubicBezTo>
                <a:cubicBezTo>
                  <a:pt x="14060009" y="6011239"/>
                  <a:pt x="14177074" y="6291773"/>
                  <a:pt x="14385052" y="6499992"/>
                </a:cubicBezTo>
                <a:cubicBezTo>
                  <a:pt x="14594275" y="6706964"/>
                  <a:pt x="14876975" y="6824165"/>
                  <a:pt x="15172129" y="6824165"/>
                </a:cubicBezTo>
                <a:lnTo>
                  <a:pt x="15172129" y="6887753"/>
                </a:lnTo>
                <a:cubicBezTo>
                  <a:pt x="14860785" y="6887753"/>
                  <a:pt x="14561895" y="6763071"/>
                  <a:pt x="14340218" y="6544878"/>
                </a:cubicBezTo>
                <a:cubicBezTo>
                  <a:pt x="14121032" y="6325437"/>
                  <a:pt x="13997740" y="6027447"/>
                  <a:pt x="13997740" y="5716989"/>
                </a:cubicBezTo>
                <a:cubicBezTo>
                  <a:pt x="13997740" y="5407778"/>
                  <a:pt x="14121032" y="5111035"/>
                  <a:pt x="14340218" y="4890348"/>
                </a:cubicBezTo>
                <a:cubicBezTo>
                  <a:pt x="14561895" y="4672154"/>
                  <a:pt x="14860785" y="4548719"/>
                  <a:pt x="15172129" y="4548719"/>
                </a:cubicBezTo>
                <a:close/>
                <a:moveTo>
                  <a:pt x="9185331" y="4548719"/>
                </a:moveTo>
                <a:cubicBezTo>
                  <a:pt x="9496674" y="4548719"/>
                  <a:pt x="9795564" y="4672154"/>
                  <a:pt x="10015995" y="4890348"/>
                </a:cubicBezTo>
                <a:cubicBezTo>
                  <a:pt x="10236427" y="5111035"/>
                  <a:pt x="10359719" y="5407778"/>
                  <a:pt x="10359719" y="5716989"/>
                </a:cubicBezTo>
                <a:cubicBezTo>
                  <a:pt x="10359719" y="6027447"/>
                  <a:pt x="10236427" y="6325437"/>
                  <a:pt x="10015995" y="6544878"/>
                </a:cubicBezTo>
                <a:cubicBezTo>
                  <a:pt x="9795564" y="6763071"/>
                  <a:pt x="9496674" y="6887753"/>
                  <a:pt x="9185331" y="6887753"/>
                </a:cubicBezTo>
                <a:lnTo>
                  <a:pt x="9185331" y="6824165"/>
                </a:lnTo>
                <a:cubicBezTo>
                  <a:pt x="9480484" y="6824165"/>
                  <a:pt x="9763184" y="6706964"/>
                  <a:pt x="9971162" y="6499992"/>
                </a:cubicBezTo>
                <a:cubicBezTo>
                  <a:pt x="10179139" y="6291773"/>
                  <a:pt x="10297450" y="6011239"/>
                  <a:pt x="10297450" y="5716989"/>
                </a:cubicBezTo>
                <a:cubicBezTo>
                  <a:pt x="10297450" y="5423987"/>
                  <a:pt x="10179139" y="5143452"/>
                  <a:pt x="9971162" y="4935233"/>
                </a:cubicBezTo>
                <a:cubicBezTo>
                  <a:pt x="9763184" y="4728261"/>
                  <a:pt x="9480484" y="4611060"/>
                  <a:pt x="9185331" y="4611060"/>
                </a:cubicBezTo>
                <a:close/>
                <a:moveTo>
                  <a:pt x="15177623" y="5"/>
                </a:moveTo>
                <a:lnTo>
                  <a:pt x="15177623" y="62232"/>
                </a:lnTo>
                <a:cubicBezTo>
                  <a:pt x="14883403" y="62232"/>
                  <a:pt x="14600403" y="179221"/>
                  <a:pt x="14392205" y="385816"/>
                </a:cubicBezTo>
                <a:cubicBezTo>
                  <a:pt x="14182760" y="593658"/>
                  <a:pt x="14066817" y="873682"/>
                  <a:pt x="14065571" y="1166152"/>
                </a:cubicBezTo>
                <a:cubicBezTo>
                  <a:pt x="14065571" y="1459866"/>
                  <a:pt x="14182760" y="1739891"/>
                  <a:pt x="14392205" y="1947732"/>
                </a:cubicBezTo>
                <a:cubicBezTo>
                  <a:pt x="14600403" y="2154328"/>
                  <a:pt x="14883403" y="2271317"/>
                  <a:pt x="15177623" y="2271317"/>
                </a:cubicBezTo>
                <a:lnTo>
                  <a:pt x="15177623" y="2280265"/>
                </a:lnTo>
                <a:lnTo>
                  <a:pt x="15403215" y="2302353"/>
                </a:lnTo>
                <a:cubicBezTo>
                  <a:pt x="15628964" y="2346971"/>
                  <a:pt x="15839111" y="2456765"/>
                  <a:pt x="16003674" y="2621221"/>
                </a:cubicBezTo>
                <a:cubicBezTo>
                  <a:pt x="16224339" y="2839251"/>
                  <a:pt x="16347762" y="3137018"/>
                  <a:pt x="16347762" y="3447243"/>
                </a:cubicBezTo>
                <a:cubicBezTo>
                  <a:pt x="16347762" y="3757469"/>
                  <a:pt x="16224339" y="4052744"/>
                  <a:pt x="16003674" y="4272019"/>
                </a:cubicBezTo>
                <a:cubicBezTo>
                  <a:pt x="15784256" y="4491295"/>
                  <a:pt x="15483802" y="4613392"/>
                  <a:pt x="15173375" y="4613392"/>
                </a:cubicBezTo>
                <a:lnTo>
                  <a:pt x="15173375" y="4551098"/>
                </a:lnTo>
                <a:cubicBezTo>
                  <a:pt x="15467595" y="4551098"/>
                  <a:pt x="15750595" y="4435230"/>
                  <a:pt x="15958793" y="4227167"/>
                </a:cubicBezTo>
                <a:cubicBezTo>
                  <a:pt x="16166991" y="4020351"/>
                  <a:pt x="16284181" y="3740026"/>
                  <a:pt x="16284181" y="3447243"/>
                </a:cubicBezTo>
                <a:cubicBezTo>
                  <a:pt x="16284181" y="3154460"/>
                  <a:pt x="16166991" y="2872890"/>
                  <a:pt x="15958793" y="2666073"/>
                </a:cubicBezTo>
                <a:cubicBezTo>
                  <a:pt x="15750595" y="2458010"/>
                  <a:pt x="15467595" y="2342143"/>
                  <a:pt x="15173375" y="2342143"/>
                </a:cubicBezTo>
                <a:lnTo>
                  <a:pt x="15173375" y="2333126"/>
                </a:lnTo>
                <a:lnTo>
                  <a:pt x="14947432" y="2310890"/>
                </a:lnTo>
                <a:cubicBezTo>
                  <a:pt x="14721800" y="2266027"/>
                  <a:pt x="14512823" y="2155884"/>
                  <a:pt x="14347324" y="1992536"/>
                </a:cubicBezTo>
                <a:cubicBezTo>
                  <a:pt x="14126659" y="1772250"/>
                  <a:pt x="14003236" y="1476046"/>
                  <a:pt x="14003236" y="1166152"/>
                </a:cubicBezTo>
                <a:cubicBezTo>
                  <a:pt x="14003236" y="857502"/>
                  <a:pt x="14126659" y="560054"/>
                  <a:pt x="14347324" y="341013"/>
                </a:cubicBezTo>
                <a:cubicBezTo>
                  <a:pt x="14567989" y="123216"/>
                  <a:pt x="14865949" y="5"/>
                  <a:pt x="15177623" y="5"/>
                </a:cubicBezTo>
                <a:close/>
                <a:moveTo>
                  <a:pt x="9179838" y="3"/>
                </a:moveTo>
                <a:cubicBezTo>
                  <a:pt x="9492428" y="3"/>
                  <a:pt x="9790072" y="123216"/>
                  <a:pt x="10010503" y="341011"/>
                </a:cubicBezTo>
                <a:cubicBezTo>
                  <a:pt x="10230935" y="560054"/>
                  <a:pt x="10354227" y="857502"/>
                  <a:pt x="10354227" y="1166152"/>
                </a:cubicBezTo>
                <a:cubicBezTo>
                  <a:pt x="10354227" y="1476046"/>
                  <a:pt x="10230935" y="1772250"/>
                  <a:pt x="10010503" y="1992536"/>
                </a:cubicBezTo>
                <a:cubicBezTo>
                  <a:pt x="9817626" y="2183109"/>
                  <a:pt x="9565633" y="2301264"/>
                  <a:pt x="9296237" y="2327825"/>
                </a:cubicBezTo>
                <a:lnTo>
                  <a:pt x="9184083" y="2333336"/>
                </a:lnTo>
                <a:lnTo>
                  <a:pt x="9184083" y="2342143"/>
                </a:lnTo>
                <a:cubicBezTo>
                  <a:pt x="8889863" y="2342143"/>
                  <a:pt x="8606863" y="2458010"/>
                  <a:pt x="8398665" y="2666073"/>
                </a:cubicBezTo>
                <a:cubicBezTo>
                  <a:pt x="8190467" y="2872890"/>
                  <a:pt x="8073278" y="3154460"/>
                  <a:pt x="8073278" y="3447243"/>
                </a:cubicBezTo>
                <a:cubicBezTo>
                  <a:pt x="8073278" y="3740026"/>
                  <a:pt x="8190467" y="4020351"/>
                  <a:pt x="8398665" y="4227167"/>
                </a:cubicBezTo>
                <a:cubicBezTo>
                  <a:pt x="8606863" y="4435230"/>
                  <a:pt x="8889863" y="4551098"/>
                  <a:pt x="9184083" y="4551098"/>
                </a:cubicBezTo>
                <a:lnTo>
                  <a:pt x="9184083" y="4613392"/>
                </a:lnTo>
                <a:cubicBezTo>
                  <a:pt x="8872409" y="4613392"/>
                  <a:pt x="8574449" y="4491295"/>
                  <a:pt x="8353784" y="4272019"/>
                </a:cubicBezTo>
                <a:cubicBezTo>
                  <a:pt x="8133120" y="4052744"/>
                  <a:pt x="8009696" y="3757469"/>
                  <a:pt x="8009696" y="3447243"/>
                </a:cubicBezTo>
                <a:cubicBezTo>
                  <a:pt x="8009696" y="3137018"/>
                  <a:pt x="8133120" y="2839251"/>
                  <a:pt x="8353784" y="2621221"/>
                </a:cubicBezTo>
                <a:cubicBezTo>
                  <a:pt x="8546866" y="2429355"/>
                  <a:pt x="8799128" y="2311892"/>
                  <a:pt x="9067972" y="2285523"/>
                </a:cubicBezTo>
                <a:lnTo>
                  <a:pt x="9179838" y="2280056"/>
                </a:lnTo>
                <a:lnTo>
                  <a:pt x="9179838" y="2271317"/>
                </a:lnTo>
                <a:cubicBezTo>
                  <a:pt x="9474992" y="2271317"/>
                  <a:pt x="9757692" y="2154328"/>
                  <a:pt x="9965670" y="1947732"/>
                </a:cubicBezTo>
                <a:cubicBezTo>
                  <a:pt x="10173647" y="1739891"/>
                  <a:pt x="10290713" y="1459866"/>
                  <a:pt x="10290713" y="1166152"/>
                </a:cubicBezTo>
                <a:cubicBezTo>
                  <a:pt x="10290713" y="873682"/>
                  <a:pt x="10173647" y="593656"/>
                  <a:pt x="9965670" y="385816"/>
                </a:cubicBezTo>
                <a:cubicBezTo>
                  <a:pt x="9757692" y="179219"/>
                  <a:pt x="9474992" y="62232"/>
                  <a:pt x="9179838" y="62232"/>
                </a:cubicBezTo>
                <a:close/>
                <a:moveTo>
                  <a:pt x="9141225" y="0"/>
                </a:moveTo>
                <a:lnTo>
                  <a:pt x="9178593" y="0"/>
                </a:lnTo>
                <a:lnTo>
                  <a:pt x="9178593" y="64630"/>
                </a:lnTo>
                <a:lnTo>
                  <a:pt x="9141225" y="64630"/>
                </a:lnTo>
                <a:close/>
                <a:moveTo>
                  <a:pt x="8126087" y="0"/>
                </a:moveTo>
                <a:lnTo>
                  <a:pt x="8633033" y="0"/>
                </a:lnTo>
                <a:lnTo>
                  <a:pt x="8633033" y="64630"/>
                </a:lnTo>
                <a:lnTo>
                  <a:pt x="8126087" y="64630"/>
                </a:lnTo>
                <a:close/>
                <a:moveTo>
                  <a:pt x="7109704" y="0"/>
                </a:moveTo>
                <a:lnTo>
                  <a:pt x="7617896" y="0"/>
                </a:lnTo>
                <a:lnTo>
                  <a:pt x="7617896" y="64630"/>
                </a:lnTo>
                <a:lnTo>
                  <a:pt x="7109704" y="64630"/>
                </a:lnTo>
                <a:close/>
                <a:moveTo>
                  <a:pt x="6094566" y="0"/>
                </a:moveTo>
                <a:lnTo>
                  <a:pt x="6602758" y="0"/>
                </a:lnTo>
                <a:lnTo>
                  <a:pt x="6602758" y="64630"/>
                </a:lnTo>
                <a:lnTo>
                  <a:pt x="6094566" y="64630"/>
                </a:lnTo>
                <a:close/>
                <a:moveTo>
                  <a:pt x="5078182" y="0"/>
                </a:moveTo>
                <a:lnTo>
                  <a:pt x="5586374" y="0"/>
                </a:lnTo>
                <a:lnTo>
                  <a:pt x="5586374" y="64630"/>
                </a:lnTo>
                <a:lnTo>
                  <a:pt x="5078182" y="64630"/>
                </a:lnTo>
                <a:close/>
                <a:moveTo>
                  <a:pt x="4063044" y="0"/>
                </a:moveTo>
                <a:lnTo>
                  <a:pt x="4571236" y="0"/>
                </a:lnTo>
                <a:lnTo>
                  <a:pt x="4571236" y="64630"/>
                </a:lnTo>
                <a:lnTo>
                  <a:pt x="4063044" y="64630"/>
                </a:lnTo>
                <a:close/>
                <a:moveTo>
                  <a:pt x="3046660" y="0"/>
                </a:moveTo>
                <a:lnTo>
                  <a:pt x="3554852" y="0"/>
                </a:lnTo>
                <a:lnTo>
                  <a:pt x="3554852" y="64630"/>
                </a:lnTo>
                <a:lnTo>
                  <a:pt x="3046660" y="64630"/>
                </a:lnTo>
                <a:close/>
                <a:moveTo>
                  <a:pt x="2031522" y="0"/>
                </a:moveTo>
                <a:lnTo>
                  <a:pt x="2538468" y="0"/>
                </a:lnTo>
                <a:lnTo>
                  <a:pt x="2538468" y="64630"/>
                </a:lnTo>
                <a:lnTo>
                  <a:pt x="2031522" y="64630"/>
                </a:lnTo>
                <a:close/>
                <a:moveTo>
                  <a:pt x="1015138" y="0"/>
                </a:moveTo>
                <a:lnTo>
                  <a:pt x="1523330" y="0"/>
                </a:lnTo>
                <a:lnTo>
                  <a:pt x="1523330" y="64630"/>
                </a:lnTo>
                <a:lnTo>
                  <a:pt x="1015138" y="64630"/>
                </a:lnTo>
                <a:close/>
                <a:moveTo>
                  <a:pt x="0" y="0"/>
                </a:moveTo>
                <a:lnTo>
                  <a:pt x="508192" y="0"/>
                </a:lnTo>
                <a:lnTo>
                  <a:pt x="508192" y="64630"/>
                </a:lnTo>
                <a:lnTo>
                  <a:pt x="0" y="64630"/>
                </a:lnTo>
                <a:close/>
                <a:moveTo>
                  <a:pt x="24329813" y="0"/>
                </a:moveTo>
                <a:lnTo>
                  <a:pt x="24368445" y="0"/>
                </a:lnTo>
                <a:lnTo>
                  <a:pt x="24368445" y="64630"/>
                </a:lnTo>
                <a:lnTo>
                  <a:pt x="24329813" y="64630"/>
                </a:lnTo>
                <a:close/>
                <a:moveTo>
                  <a:pt x="23314205" y="0"/>
                </a:moveTo>
                <a:lnTo>
                  <a:pt x="23822633" y="0"/>
                </a:lnTo>
                <a:lnTo>
                  <a:pt x="23822633" y="64630"/>
                </a:lnTo>
                <a:lnTo>
                  <a:pt x="23314205" y="64630"/>
                </a:lnTo>
                <a:close/>
                <a:moveTo>
                  <a:pt x="22298597" y="0"/>
                </a:moveTo>
                <a:lnTo>
                  <a:pt x="22805779" y="0"/>
                </a:lnTo>
                <a:lnTo>
                  <a:pt x="22805779" y="64630"/>
                </a:lnTo>
                <a:lnTo>
                  <a:pt x="22298597" y="64630"/>
                </a:lnTo>
                <a:close/>
                <a:moveTo>
                  <a:pt x="21281745" y="0"/>
                </a:moveTo>
                <a:lnTo>
                  <a:pt x="21790171" y="0"/>
                </a:lnTo>
                <a:lnTo>
                  <a:pt x="21790171" y="64630"/>
                </a:lnTo>
                <a:lnTo>
                  <a:pt x="21281745" y="64630"/>
                </a:lnTo>
                <a:close/>
                <a:moveTo>
                  <a:pt x="20266137" y="0"/>
                </a:moveTo>
                <a:lnTo>
                  <a:pt x="20774563" y="0"/>
                </a:lnTo>
                <a:lnTo>
                  <a:pt x="20774563" y="64630"/>
                </a:lnTo>
                <a:lnTo>
                  <a:pt x="20266137" y="64630"/>
                </a:lnTo>
                <a:close/>
                <a:moveTo>
                  <a:pt x="19249283" y="0"/>
                </a:moveTo>
                <a:lnTo>
                  <a:pt x="19757709" y="0"/>
                </a:lnTo>
                <a:lnTo>
                  <a:pt x="19757709" y="64630"/>
                </a:lnTo>
                <a:lnTo>
                  <a:pt x="19249283" y="64630"/>
                </a:lnTo>
                <a:close/>
                <a:moveTo>
                  <a:pt x="18233675" y="0"/>
                </a:moveTo>
                <a:lnTo>
                  <a:pt x="18742101" y="0"/>
                </a:lnTo>
                <a:lnTo>
                  <a:pt x="18742101" y="64630"/>
                </a:lnTo>
                <a:lnTo>
                  <a:pt x="18233675" y="64630"/>
                </a:lnTo>
                <a:close/>
                <a:moveTo>
                  <a:pt x="17216821" y="0"/>
                </a:moveTo>
                <a:lnTo>
                  <a:pt x="17725247" y="0"/>
                </a:lnTo>
                <a:lnTo>
                  <a:pt x="17725247" y="64630"/>
                </a:lnTo>
                <a:lnTo>
                  <a:pt x="17216821" y="64630"/>
                </a:lnTo>
                <a:close/>
                <a:moveTo>
                  <a:pt x="16201213" y="0"/>
                </a:moveTo>
                <a:lnTo>
                  <a:pt x="16709640" y="0"/>
                </a:lnTo>
                <a:lnTo>
                  <a:pt x="16709640" y="64630"/>
                </a:lnTo>
                <a:lnTo>
                  <a:pt x="16201213" y="64630"/>
                </a:lnTo>
                <a:close/>
                <a:moveTo>
                  <a:pt x="15184359" y="0"/>
                </a:moveTo>
                <a:lnTo>
                  <a:pt x="15692786" y="0"/>
                </a:lnTo>
                <a:lnTo>
                  <a:pt x="15692786" y="64630"/>
                </a:lnTo>
                <a:lnTo>
                  <a:pt x="15184359" y="646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 dirty="0">
              <a:latin typeface="Lato Light" panose="020F0502020204030203" pitchFamily="34" charset="0"/>
            </a:endParaRPr>
          </a:p>
        </p:txBody>
      </p:sp>
      <p:sp>
        <p:nvSpPr>
          <p:cNvPr id="5" name="Freeform 315">
            <a:extLst>
              <a:ext uri="{FF2B5EF4-FFF2-40B4-BE49-F238E27FC236}">
                <a16:creationId xmlns:a16="http://schemas.microsoft.com/office/drawing/2014/main" xmlns="" id="{172C8802-665D-D043-A13F-04B1F5E18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648" y="2413369"/>
            <a:ext cx="737367" cy="737369"/>
          </a:xfrm>
          <a:custGeom>
            <a:avLst/>
            <a:gdLst>
              <a:gd name="T0" fmla="*/ 0 w 1020"/>
              <a:gd name="T1" fmla="*/ 509 h 1019"/>
              <a:gd name="T2" fmla="*/ 0 w 1020"/>
              <a:gd name="T3" fmla="*/ 509 h 1019"/>
              <a:gd name="T4" fmla="*/ 509 w 1020"/>
              <a:gd name="T5" fmla="*/ 0 h 1019"/>
              <a:gd name="T6" fmla="*/ 509 w 1020"/>
              <a:gd name="T7" fmla="*/ 0 h 1019"/>
              <a:gd name="T8" fmla="*/ 1019 w 1020"/>
              <a:gd name="T9" fmla="*/ 509 h 1019"/>
              <a:gd name="T10" fmla="*/ 1019 w 1020"/>
              <a:gd name="T11" fmla="*/ 1018 h 1019"/>
              <a:gd name="T12" fmla="*/ 509 w 1020"/>
              <a:gd name="T13" fmla="*/ 1018 h 1019"/>
              <a:gd name="T14" fmla="*/ 509 w 1020"/>
              <a:gd name="T15" fmla="*/ 1018 h 1019"/>
              <a:gd name="T16" fmla="*/ 0 w 1020"/>
              <a:gd name="T17" fmla="*/ 509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20" h="1019">
                <a:moveTo>
                  <a:pt x="0" y="509"/>
                </a:moveTo>
                <a:lnTo>
                  <a:pt x="0" y="509"/>
                </a:lnTo>
                <a:cubicBezTo>
                  <a:pt x="0" y="227"/>
                  <a:pt x="228" y="0"/>
                  <a:pt x="509" y="0"/>
                </a:cubicBezTo>
                <a:lnTo>
                  <a:pt x="509" y="0"/>
                </a:lnTo>
                <a:cubicBezTo>
                  <a:pt x="791" y="0"/>
                  <a:pt x="1019" y="227"/>
                  <a:pt x="1019" y="509"/>
                </a:cubicBezTo>
                <a:lnTo>
                  <a:pt x="1019" y="1018"/>
                </a:lnTo>
                <a:lnTo>
                  <a:pt x="509" y="1018"/>
                </a:lnTo>
                <a:lnTo>
                  <a:pt x="509" y="1018"/>
                </a:lnTo>
                <a:cubicBezTo>
                  <a:pt x="228" y="1018"/>
                  <a:pt x="0" y="790"/>
                  <a:pt x="0" y="509"/>
                </a:cubicBezTo>
              </a:path>
            </a:pathLst>
          </a:custGeom>
          <a:solidFill>
            <a:srgbClr val="3B960E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Lato Light" panose="020F0502020204030203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7" name="Freeform 317">
            <a:extLst>
              <a:ext uri="{FF2B5EF4-FFF2-40B4-BE49-F238E27FC236}">
                <a16:creationId xmlns:a16="http://schemas.microsoft.com/office/drawing/2014/main" xmlns="" id="{DA90D4E3-DDA6-4B4E-8662-78576C25C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8185" y="4665528"/>
            <a:ext cx="740560" cy="740560"/>
          </a:xfrm>
          <a:custGeom>
            <a:avLst/>
            <a:gdLst>
              <a:gd name="T0" fmla="*/ 0 w 1021"/>
              <a:gd name="T1" fmla="*/ 510 h 1021"/>
              <a:gd name="T2" fmla="*/ 0 w 1021"/>
              <a:gd name="T3" fmla="*/ 510 h 1021"/>
              <a:gd name="T4" fmla="*/ 510 w 1021"/>
              <a:gd name="T5" fmla="*/ 0 h 1021"/>
              <a:gd name="T6" fmla="*/ 510 w 1021"/>
              <a:gd name="T7" fmla="*/ 0 h 1021"/>
              <a:gd name="T8" fmla="*/ 1020 w 1021"/>
              <a:gd name="T9" fmla="*/ 510 h 1021"/>
              <a:gd name="T10" fmla="*/ 1020 w 1021"/>
              <a:gd name="T11" fmla="*/ 1020 h 1021"/>
              <a:gd name="T12" fmla="*/ 510 w 1021"/>
              <a:gd name="T13" fmla="*/ 1020 h 1021"/>
              <a:gd name="T14" fmla="*/ 510 w 1021"/>
              <a:gd name="T15" fmla="*/ 1020 h 1021"/>
              <a:gd name="T16" fmla="*/ 0 w 1021"/>
              <a:gd name="T17" fmla="*/ 51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21" h="1021">
                <a:moveTo>
                  <a:pt x="0" y="510"/>
                </a:moveTo>
                <a:lnTo>
                  <a:pt x="0" y="510"/>
                </a:lnTo>
                <a:cubicBezTo>
                  <a:pt x="0" y="229"/>
                  <a:pt x="228" y="0"/>
                  <a:pt x="510" y="0"/>
                </a:cubicBezTo>
                <a:lnTo>
                  <a:pt x="510" y="0"/>
                </a:lnTo>
                <a:cubicBezTo>
                  <a:pt x="792" y="0"/>
                  <a:pt x="1020" y="229"/>
                  <a:pt x="1020" y="510"/>
                </a:cubicBezTo>
                <a:lnTo>
                  <a:pt x="1020" y="1020"/>
                </a:lnTo>
                <a:lnTo>
                  <a:pt x="510" y="1020"/>
                </a:lnTo>
                <a:lnTo>
                  <a:pt x="510" y="1020"/>
                </a:lnTo>
                <a:cubicBezTo>
                  <a:pt x="228" y="1020"/>
                  <a:pt x="0" y="792"/>
                  <a:pt x="0" y="510"/>
                </a:cubicBez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Light" panose="020F0502020204030203" pitchFamily="34" charset="0"/>
              </a:rPr>
              <a:t>2</a:t>
            </a:r>
          </a:p>
        </p:txBody>
      </p:sp>
      <p:sp>
        <p:nvSpPr>
          <p:cNvPr id="9" name="Freeform 319">
            <a:extLst>
              <a:ext uri="{FF2B5EF4-FFF2-40B4-BE49-F238E27FC236}">
                <a16:creationId xmlns:a16="http://schemas.microsoft.com/office/drawing/2014/main" xmlns="" id="{A3012517-CA68-F947-A542-6CDC1B660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744" y="2349969"/>
            <a:ext cx="737367" cy="740560"/>
          </a:xfrm>
          <a:custGeom>
            <a:avLst/>
            <a:gdLst>
              <a:gd name="T0" fmla="*/ 510 w 1020"/>
              <a:gd name="T1" fmla="*/ 0 h 1021"/>
              <a:gd name="T2" fmla="*/ 510 w 1020"/>
              <a:gd name="T3" fmla="*/ 0 h 1021"/>
              <a:gd name="T4" fmla="*/ 1019 w 1020"/>
              <a:gd name="T5" fmla="*/ 510 h 1021"/>
              <a:gd name="T6" fmla="*/ 1019 w 1020"/>
              <a:gd name="T7" fmla="*/ 510 h 1021"/>
              <a:gd name="T8" fmla="*/ 510 w 1020"/>
              <a:gd name="T9" fmla="*/ 1020 h 1021"/>
              <a:gd name="T10" fmla="*/ 0 w 1020"/>
              <a:gd name="T11" fmla="*/ 1020 h 1021"/>
              <a:gd name="T12" fmla="*/ 0 w 1020"/>
              <a:gd name="T13" fmla="*/ 510 h 1021"/>
              <a:gd name="T14" fmla="*/ 0 w 1020"/>
              <a:gd name="T15" fmla="*/ 510 h 1021"/>
              <a:gd name="T16" fmla="*/ 510 w 1020"/>
              <a:gd name="T17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20" h="1021">
                <a:moveTo>
                  <a:pt x="510" y="0"/>
                </a:moveTo>
                <a:lnTo>
                  <a:pt x="510" y="0"/>
                </a:lnTo>
                <a:cubicBezTo>
                  <a:pt x="791" y="0"/>
                  <a:pt x="1019" y="228"/>
                  <a:pt x="1019" y="510"/>
                </a:cubicBezTo>
                <a:lnTo>
                  <a:pt x="1019" y="510"/>
                </a:lnTo>
                <a:cubicBezTo>
                  <a:pt x="1019" y="792"/>
                  <a:pt x="791" y="1020"/>
                  <a:pt x="510" y="1020"/>
                </a:cubicBezTo>
                <a:lnTo>
                  <a:pt x="0" y="1020"/>
                </a:lnTo>
                <a:lnTo>
                  <a:pt x="0" y="510"/>
                </a:lnTo>
                <a:lnTo>
                  <a:pt x="0" y="510"/>
                </a:lnTo>
                <a:cubicBezTo>
                  <a:pt x="0" y="228"/>
                  <a:pt x="228" y="0"/>
                  <a:pt x="510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Light" panose="020F0502020204030203" pitchFamily="34" charset="0"/>
              </a:rPr>
              <a:t>4</a:t>
            </a:r>
          </a:p>
        </p:txBody>
      </p:sp>
      <p:sp>
        <p:nvSpPr>
          <p:cNvPr id="11" name="Freeform 321">
            <a:extLst>
              <a:ext uri="{FF2B5EF4-FFF2-40B4-BE49-F238E27FC236}">
                <a16:creationId xmlns:a16="http://schemas.microsoft.com/office/drawing/2014/main" xmlns="" id="{30348805-A6EB-0A43-A073-0BDA4F967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5237" y="4651795"/>
            <a:ext cx="737367" cy="740560"/>
          </a:xfrm>
          <a:custGeom>
            <a:avLst/>
            <a:gdLst>
              <a:gd name="T0" fmla="*/ 510 w 1020"/>
              <a:gd name="T1" fmla="*/ 0 h 1021"/>
              <a:gd name="T2" fmla="*/ 510 w 1020"/>
              <a:gd name="T3" fmla="*/ 0 h 1021"/>
              <a:gd name="T4" fmla="*/ 1019 w 1020"/>
              <a:gd name="T5" fmla="*/ 510 h 1021"/>
              <a:gd name="T6" fmla="*/ 1019 w 1020"/>
              <a:gd name="T7" fmla="*/ 510 h 1021"/>
              <a:gd name="T8" fmla="*/ 510 w 1020"/>
              <a:gd name="T9" fmla="*/ 1020 h 1021"/>
              <a:gd name="T10" fmla="*/ 0 w 1020"/>
              <a:gd name="T11" fmla="*/ 1020 h 1021"/>
              <a:gd name="T12" fmla="*/ 0 w 1020"/>
              <a:gd name="T13" fmla="*/ 510 h 1021"/>
              <a:gd name="T14" fmla="*/ 0 w 1020"/>
              <a:gd name="T15" fmla="*/ 510 h 1021"/>
              <a:gd name="T16" fmla="*/ 510 w 1020"/>
              <a:gd name="T17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20" h="1021">
                <a:moveTo>
                  <a:pt x="510" y="0"/>
                </a:moveTo>
                <a:lnTo>
                  <a:pt x="510" y="0"/>
                </a:lnTo>
                <a:cubicBezTo>
                  <a:pt x="791" y="0"/>
                  <a:pt x="1019" y="228"/>
                  <a:pt x="1019" y="510"/>
                </a:cubicBezTo>
                <a:lnTo>
                  <a:pt x="1019" y="510"/>
                </a:lnTo>
                <a:cubicBezTo>
                  <a:pt x="1019" y="792"/>
                  <a:pt x="791" y="1020"/>
                  <a:pt x="510" y="1020"/>
                </a:cubicBezTo>
                <a:lnTo>
                  <a:pt x="0" y="1020"/>
                </a:lnTo>
                <a:lnTo>
                  <a:pt x="0" y="510"/>
                </a:lnTo>
                <a:lnTo>
                  <a:pt x="0" y="510"/>
                </a:lnTo>
                <a:cubicBezTo>
                  <a:pt x="0" y="228"/>
                  <a:pt x="228" y="0"/>
                  <a:pt x="510" y="0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Light" panose="020F0502020204030203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F839338-CF4A-B848-BDE7-0BA11DD7FAD5}"/>
              </a:ext>
            </a:extLst>
          </p:cNvPr>
          <p:cNvSpPr txBox="1"/>
          <p:nvPr/>
        </p:nvSpPr>
        <p:spPr>
          <a:xfrm>
            <a:off x="386366" y="2413369"/>
            <a:ext cx="2742480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ONSD / OND Normal and Cut-off Values</a:t>
            </a:r>
            <a:endParaRPr lang="en-US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F2EAFAC-B51B-3144-BCE5-7600B8C6C5AB}"/>
              </a:ext>
            </a:extLst>
          </p:cNvPr>
          <p:cNvSpPr txBox="1"/>
          <p:nvPr/>
        </p:nvSpPr>
        <p:spPr>
          <a:xfrm>
            <a:off x="991672" y="4681864"/>
            <a:ext cx="2137174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Confounding and limiting factors</a:t>
            </a:r>
            <a:endParaRPr lang="en-US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C8B2284-81BE-EA48-A3D0-2BBF56944133}"/>
              </a:ext>
            </a:extLst>
          </p:cNvPr>
          <p:cNvSpPr txBox="1"/>
          <p:nvPr/>
        </p:nvSpPr>
        <p:spPr>
          <a:xfrm>
            <a:off x="9063154" y="2535583"/>
            <a:ext cx="1473480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Conclusions</a:t>
            </a:r>
            <a:endParaRPr lang="en-US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ED743AB-40D6-9947-9CCF-9D308E0269BE}"/>
              </a:ext>
            </a:extLst>
          </p:cNvPr>
          <p:cNvSpPr txBox="1"/>
          <p:nvPr/>
        </p:nvSpPr>
        <p:spPr>
          <a:xfrm>
            <a:off x="9063154" y="4820363"/>
            <a:ext cx="2379177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Clinical Applications</a:t>
            </a:r>
            <a:endParaRPr lang="en-US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1221260" y="203083"/>
            <a:ext cx="9655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Overview – ONSD / OND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7"/>
    </mc:Choice>
    <mc:Fallback xmlns="">
      <p:transition spd="slow" advTm="17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3052242" y="111582"/>
            <a:ext cx="6378418" cy="737369"/>
            <a:chOff x="486023" y="185322"/>
            <a:chExt cx="6378418" cy="73736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595551" y="368693"/>
              <a:ext cx="6268890" cy="5539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3B960E"/>
                  </a:solidFill>
                  <a:latin typeface="Poppins" pitchFamily="2" charset="77"/>
                  <a:cs typeface="Poppins" pitchFamily="2" charset="77"/>
                </a:rPr>
                <a:t>ONSD – Normative values</a:t>
              </a:r>
              <a:endParaRPr lang="en-US" sz="3000" b="1" dirty="0">
                <a:solidFill>
                  <a:srgbClr val="3B960E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3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2"/>
              <a:ext cx="737367" cy="737369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3B960E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2817099" y="1499739"/>
            <a:ext cx="691683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oppins" pitchFamily="2" charset="77"/>
                <a:cs typeface="Poppins" pitchFamily="2" charset="77"/>
              </a:rPr>
              <a:t>ONSD</a:t>
            </a:r>
            <a:r>
              <a:rPr lang="en-US" sz="2400" dirty="0" smtClean="0">
                <a:latin typeface="Poppins" pitchFamily="2" charset="77"/>
                <a:cs typeface="Poppins" pitchFamily="2" charset="77"/>
              </a:rPr>
              <a:t> – estimation of intracranial pressure (ICP)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658200" y="4185419"/>
            <a:ext cx="4317798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oppins" pitchFamily="2" charset="77"/>
                <a:cs typeface="Poppins" pitchFamily="2" charset="77"/>
              </a:rPr>
              <a:t>Intracranial hypotension</a:t>
            </a:r>
          </a:p>
          <a:p>
            <a:pPr algn="ctr"/>
            <a:endParaRPr lang="en-US" sz="2400" b="1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2000" dirty="0" smtClean="0">
                <a:latin typeface="Poppins" pitchFamily="2" charset="77"/>
                <a:cs typeface="Poppins" pitchFamily="2" charset="77"/>
              </a:rPr>
              <a:t>Few ultrasound works</a:t>
            </a:r>
          </a:p>
          <a:p>
            <a:pPr algn="ctr"/>
            <a:endParaRPr lang="en-US" sz="2000" dirty="0" smtClean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2000" dirty="0" smtClean="0">
                <a:latin typeface="Poppins" pitchFamily="2" charset="77"/>
                <a:cs typeface="Poppins" pitchFamily="2" charset="77"/>
              </a:rPr>
              <a:t>No normative values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6960382" y="4185419"/>
            <a:ext cx="4317798" cy="218521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oppins" pitchFamily="2" charset="77"/>
                <a:cs typeface="Poppins" pitchFamily="2" charset="77"/>
              </a:rPr>
              <a:t>Normal intracranial pressure</a:t>
            </a:r>
          </a:p>
          <a:p>
            <a:pPr algn="ctr"/>
            <a:r>
              <a:rPr lang="en-US" sz="2400" b="1" dirty="0" smtClean="0">
                <a:latin typeface="Poppins" pitchFamily="2" charset="77"/>
                <a:cs typeface="Poppins" pitchFamily="2" charset="77"/>
              </a:rPr>
              <a:t>Intracranial hypertension</a:t>
            </a:r>
          </a:p>
          <a:p>
            <a:pPr algn="ctr"/>
            <a:endParaRPr lang="en-US" sz="2400" b="1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2000" dirty="0" smtClean="0">
                <a:latin typeface="Poppins" pitchFamily="2" charset="77"/>
                <a:cs typeface="Poppins" pitchFamily="2" charset="77"/>
              </a:rPr>
              <a:t>Many ultrasound studies</a:t>
            </a:r>
          </a:p>
          <a:p>
            <a:pPr algn="ctr"/>
            <a:endParaRPr lang="en-US" sz="2400" b="1" dirty="0" smtClean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2000" dirty="0" smtClean="0">
                <a:latin typeface="Poppins" pitchFamily="2" charset="77"/>
                <a:cs typeface="Poppins" pitchFamily="2" charset="77"/>
              </a:rPr>
              <a:t>Potential normative values</a:t>
            </a:r>
          </a:p>
        </p:txBody>
      </p:sp>
      <p:sp>
        <p:nvSpPr>
          <p:cNvPr id="8" name="Rettangolo 7"/>
          <p:cNvSpPr/>
          <p:nvPr/>
        </p:nvSpPr>
        <p:spPr>
          <a:xfrm>
            <a:off x="4638343" y="2258154"/>
            <a:ext cx="2915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02122"/>
                </a:solidFill>
                <a:latin typeface="Poppins Light"/>
              </a:rPr>
              <a:t>7–15</a:t>
            </a:r>
            <a:r>
              <a:rPr lang="en-US" dirty="0">
                <a:solidFill>
                  <a:srgbClr val="202122"/>
                </a:solidFill>
                <a:latin typeface="Poppins Light"/>
              </a:rPr>
              <a:t> </a:t>
            </a:r>
            <a:r>
              <a:rPr lang="en-US" dirty="0" smtClean="0">
                <a:solidFill>
                  <a:srgbClr val="202122"/>
                </a:solidFill>
                <a:latin typeface="Poppins Light"/>
              </a:rPr>
              <a:t>mmHg = normal ICP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705542" y="2666488"/>
            <a:ext cx="2693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333333"/>
                </a:solidFill>
                <a:latin typeface="Poppins Light"/>
              </a:rPr>
              <a:t>external ventricular drain</a:t>
            </a:r>
          </a:p>
          <a:p>
            <a:pPr algn="ctr"/>
            <a:r>
              <a:rPr lang="en-US" dirty="0" err="1" smtClean="0">
                <a:solidFill>
                  <a:srgbClr val="333333"/>
                </a:solidFill>
                <a:latin typeface="Poppins Light"/>
              </a:rPr>
              <a:t>intraparenchymal</a:t>
            </a:r>
            <a:r>
              <a:rPr lang="en-US" dirty="0" smtClean="0">
                <a:solidFill>
                  <a:srgbClr val="333333"/>
                </a:solidFill>
                <a:latin typeface="Poppins Light"/>
              </a:rPr>
              <a:t> </a:t>
            </a:r>
            <a:r>
              <a:rPr lang="en-US" dirty="0">
                <a:solidFill>
                  <a:srgbClr val="333333"/>
                </a:solidFill>
                <a:latin typeface="Poppins Light"/>
              </a:rPr>
              <a:t>probe</a:t>
            </a:r>
            <a:endParaRPr lang="it-IT" dirty="0">
              <a:latin typeface="Poppins Light"/>
            </a:endParaRPr>
          </a:p>
        </p:txBody>
      </p:sp>
      <p:cxnSp>
        <p:nvCxnSpPr>
          <p:cNvPr id="15" name="Connettore 1 14"/>
          <p:cNvCxnSpPr/>
          <p:nvPr/>
        </p:nvCxnSpPr>
        <p:spPr>
          <a:xfrm flipV="1">
            <a:off x="658200" y="4039985"/>
            <a:ext cx="4317798" cy="21779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o 23"/>
          <p:cNvGrpSpPr/>
          <p:nvPr/>
        </p:nvGrpSpPr>
        <p:grpSpPr>
          <a:xfrm>
            <a:off x="2817097" y="3506781"/>
            <a:ext cx="6127399" cy="546833"/>
            <a:chOff x="2817097" y="3656406"/>
            <a:chExt cx="6127399" cy="546833"/>
          </a:xfrm>
        </p:grpSpPr>
        <p:cxnSp>
          <p:nvCxnSpPr>
            <p:cNvPr id="19" name="Connettore 1 18"/>
            <p:cNvCxnSpPr/>
            <p:nvPr/>
          </p:nvCxnSpPr>
          <p:spPr>
            <a:xfrm>
              <a:off x="2817099" y="3674225"/>
              <a:ext cx="6127396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 flipH="1">
              <a:off x="2817097" y="3656406"/>
              <a:ext cx="1" cy="54683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>
              <a:off x="8944495" y="3656406"/>
              <a:ext cx="1" cy="54683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7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6"/>
    </mc:Choice>
    <mc:Fallback xmlns="">
      <p:transition spd="slow" advTm="3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178571" y="905332"/>
            <a:ext cx="5835535" cy="10156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Poppins"/>
              </a:rPr>
              <a:t>ONSD</a:t>
            </a:r>
          </a:p>
          <a:p>
            <a:pPr algn="ctr"/>
            <a:r>
              <a:rPr lang="it-IT" sz="2000" dirty="0" err="1" smtClean="0">
                <a:latin typeface="Poppins"/>
              </a:rPr>
              <a:t>Distance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between</a:t>
            </a:r>
            <a:r>
              <a:rPr lang="it-IT" sz="2000" dirty="0" smtClean="0">
                <a:latin typeface="Poppins"/>
              </a:rPr>
              <a:t> the </a:t>
            </a:r>
            <a:r>
              <a:rPr lang="it-IT" sz="2000" dirty="0" err="1" smtClean="0">
                <a:latin typeface="Poppins"/>
              </a:rPr>
              <a:t>external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borders</a:t>
            </a:r>
            <a:r>
              <a:rPr lang="it-IT" sz="2000" dirty="0" smtClean="0">
                <a:latin typeface="Poppins"/>
              </a:rPr>
              <a:t> of the </a:t>
            </a:r>
            <a:r>
              <a:rPr lang="it-IT" sz="2000" dirty="0" err="1" smtClean="0">
                <a:latin typeface="Poppins"/>
              </a:rPr>
              <a:t>hyperechogenic</a:t>
            </a:r>
            <a:r>
              <a:rPr lang="it-IT" sz="2000" dirty="0" smtClean="0">
                <a:latin typeface="Poppins"/>
              </a:rPr>
              <a:t> area </a:t>
            </a:r>
            <a:r>
              <a:rPr lang="it-IT" sz="2000" dirty="0" err="1" smtClean="0">
                <a:latin typeface="Poppins"/>
              </a:rPr>
              <a:t>surrounding</a:t>
            </a:r>
            <a:r>
              <a:rPr lang="it-IT" sz="2000" dirty="0" smtClean="0">
                <a:latin typeface="Poppins"/>
              </a:rPr>
              <a:t> the </a:t>
            </a:r>
            <a:r>
              <a:rPr lang="it-IT" sz="2000" dirty="0" err="1" smtClean="0">
                <a:latin typeface="Poppins"/>
              </a:rPr>
              <a:t>optic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nerve</a:t>
            </a:r>
            <a:endParaRPr lang="it-IT" sz="2000" dirty="0">
              <a:latin typeface="Poppins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8146473" y="166289"/>
            <a:ext cx="4738256" cy="400144"/>
            <a:chOff x="-28950" y="185322"/>
            <a:chExt cx="5589477" cy="400144"/>
          </a:xfrm>
        </p:grpSpPr>
        <p:sp>
          <p:nvSpPr>
            <p:cNvPr id="8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-28950" y="185356"/>
              <a:ext cx="5589477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3B960E"/>
                  </a:solidFill>
                  <a:latin typeface="Poppins" pitchFamily="2" charset="77"/>
                  <a:cs typeface="Poppins" pitchFamily="2" charset="77"/>
                </a:rPr>
                <a:t>ONSD – Normative values</a:t>
              </a:r>
              <a:endParaRPr lang="en-US" sz="2000" b="1" dirty="0">
                <a:solidFill>
                  <a:srgbClr val="3B960E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9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4" y="185322"/>
              <a:ext cx="422478" cy="365725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3B960E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1</a:t>
              </a:r>
              <a:endParaRPr lang="en-US" sz="20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cxnSp>
        <p:nvCxnSpPr>
          <p:cNvPr id="17" name="Connettore 1 16"/>
          <p:cNvCxnSpPr/>
          <p:nvPr/>
        </p:nvCxnSpPr>
        <p:spPr>
          <a:xfrm>
            <a:off x="2718261" y="1413164"/>
            <a:ext cx="2" cy="101349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6"/>
          <a:srcRect l="4833" r="14870"/>
          <a:stretch/>
        </p:blipFill>
        <p:spPr>
          <a:xfrm>
            <a:off x="370996" y="421730"/>
            <a:ext cx="3591098" cy="6246048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4706189" y="4352097"/>
            <a:ext cx="1782951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Poppins"/>
              </a:rPr>
              <a:t>Normal</a:t>
            </a:r>
            <a:endParaRPr lang="it-IT" sz="2000" dirty="0" smtClean="0">
              <a:latin typeface="Poppins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324171" y="4836838"/>
            <a:ext cx="178295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Poppins"/>
              </a:rPr>
              <a:t>5.2 – 5.9 mm</a:t>
            </a:r>
          </a:p>
          <a:p>
            <a:pPr algn="ctr"/>
            <a:r>
              <a:rPr lang="it-IT" sz="2000" b="1" dirty="0" smtClean="0">
                <a:latin typeface="Poppins"/>
              </a:rPr>
              <a:t>Grey zone</a:t>
            </a:r>
          </a:p>
        </p:txBody>
      </p:sp>
      <p:cxnSp>
        <p:nvCxnSpPr>
          <p:cNvPr id="41" name="Straight Connector 21">
            <a:extLst>
              <a:ext uri="{FF2B5EF4-FFF2-40B4-BE49-F238E27FC236}">
                <a16:creationId xmlns="" xmlns:a16="http://schemas.microsoft.com/office/drawing/2014/main" id="{A529B230-EB26-914A-9449-EEE3045ED943}"/>
              </a:ext>
            </a:extLst>
          </p:cNvPr>
          <p:cNvCxnSpPr>
            <a:cxnSpLocks/>
          </p:cNvCxnSpPr>
          <p:nvPr/>
        </p:nvCxnSpPr>
        <p:spPr>
          <a:xfrm>
            <a:off x="4598915" y="4144317"/>
            <a:ext cx="7095115" cy="0"/>
          </a:xfrm>
          <a:prstGeom prst="line">
            <a:avLst/>
          </a:prstGeom>
          <a:ln w="12700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298">
            <a:extLst>
              <a:ext uri="{FF2B5EF4-FFF2-40B4-BE49-F238E27FC236}">
                <a16:creationId xmlns="" xmlns:a16="http://schemas.microsoft.com/office/drawing/2014/main" id="{21641495-A6E2-4A4C-85C1-58A01F0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796" y="3942267"/>
            <a:ext cx="382969" cy="377211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5612256" y="3311478"/>
            <a:ext cx="12265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Poppins"/>
              </a:rPr>
              <a:t>5.2 mm</a:t>
            </a:r>
          </a:p>
        </p:txBody>
      </p:sp>
      <p:cxnSp>
        <p:nvCxnSpPr>
          <p:cNvPr id="47" name="Connettore 2 46"/>
          <p:cNvCxnSpPr/>
          <p:nvPr/>
        </p:nvCxnSpPr>
        <p:spPr>
          <a:xfrm flipH="1">
            <a:off x="4443726" y="4269890"/>
            <a:ext cx="16920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298">
            <a:extLst>
              <a:ext uri="{FF2B5EF4-FFF2-40B4-BE49-F238E27FC236}">
                <a16:creationId xmlns="" xmlns:a16="http://schemas.microsoft.com/office/drawing/2014/main" id="{21641495-A6E2-4A4C-85C1-58A01F0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268" y="3955711"/>
            <a:ext cx="382969" cy="377211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cxnSp>
        <p:nvCxnSpPr>
          <p:cNvPr id="49" name="Connettore 2 48"/>
          <p:cNvCxnSpPr/>
          <p:nvPr/>
        </p:nvCxnSpPr>
        <p:spPr>
          <a:xfrm rot="10800000" flipH="1">
            <a:off x="10123611" y="4296375"/>
            <a:ext cx="16147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10205752" y="4346368"/>
            <a:ext cx="178295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Poppins"/>
              </a:rPr>
              <a:t>Intracranial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hypertension</a:t>
            </a:r>
            <a:endParaRPr lang="it-IT" sz="2000" dirty="0" smtClean="0">
              <a:latin typeface="Poppins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9592467" y="3305297"/>
            <a:ext cx="12265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Poppins"/>
              </a:rPr>
              <a:t>5.9 mm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6412286" y="3822477"/>
            <a:ext cx="3601983" cy="684626"/>
          </a:xfrm>
          <a:prstGeom prst="rect">
            <a:avLst/>
          </a:prstGeom>
          <a:pattFill prst="dk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cxnSp>
        <p:nvCxnSpPr>
          <p:cNvPr id="55" name="Connettore 2 54"/>
          <p:cNvCxnSpPr/>
          <p:nvPr/>
        </p:nvCxnSpPr>
        <p:spPr>
          <a:xfrm>
            <a:off x="6412286" y="4700311"/>
            <a:ext cx="3601983" cy="0"/>
          </a:xfrm>
          <a:prstGeom prst="straightConnector1">
            <a:avLst/>
          </a:prstGeom>
          <a:ln w="38100">
            <a:solidFill>
              <a:schemeClr val="accent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5527751" y="2559803"/>
            <a:ext cx="54992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Poppins"/>
              </a:rPr>
              <a:t>Metanalysis</a:t>
            </a:r>
            <a:r>
              <a:rPr lang="it-IT" sz="2000" dirty="0" smtClean="0">
                <a:latin typeface="Poppins"/>
              </a:rPr>
              <a:t> (</a:t>
            </a:r>
            <a:r>
              <a:rPr lang="it-IT" sz="2000" dirty="0" err="1" smtClean="0">
                <a:latin typeface="Poppins"/>
              </a:rPr>
              <a:t>Dubourg</a:t>
            </a:r>
            <a:r>
              <a:rPr lang="it-IT" sz="2000" dirty="0" smtClean="0">
                <a:latin typeface="Poppins"/>
              </a:rPr>
              <a:t>, 2011; Moretti, 2011)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4403568" y="6317433"/>
            <a:ext cx="7585135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Poppins"/>
              </a:rPr>
              <a:t>(</a:t>
            </a:r>
            <a:r>
              <a:rPr lang="it-IT" sz="2000" dirty="0" err="1" smtClean="0">
                <a:latin typeface="Poppins"/>
              </a:rPr>
              <a:t>Schroeder</a:t>
            </a:r>
            <a:r>
              <a:rPr lang="it-IT" sz="2000" dirty="0" smtClean="0">
                <a:latin typeface="Poppins"/>
              </a:rPr>
              <a:t>, 2020)          </a:t>
            </a:r>
            <a:r>
              <a:rPr lang="it-IT" sz="2000" b="1" dirty="0" err="1" smtClean="0">
                <a:latin typeface="Poppins"/>
              </a:rPr>
              <a:t>Metanalysis</a:t>
            </a:r>
            <a:r>
              <a:rPr lang="it-IT" sz="2000" dirty="0" smtClean="0">
                <a:latin typeface="Poppins"/>
              </a:rPr>
              <a:t>       (Montorfano, 2021)</a:t>
            </a:r>
          </a:p>
        </p:txBody>
      </p:sp>
      <p:sp>
        <p:nvSpPr>
          <p:cNvPr id="59" name="CasellaDiTesto 58"/>
          <p:cNvSpPr txBox="1"/>
          <p:nvPr/>
        </p:nvSpPr>
        <p:spPr>
          <a:xfrm>
            <a:off x="10467461" y="5917323"/>
            <a:ext cx="12265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Poppins"/>
              </a:rPr>
              <a:t>5.82 mm</a:t>
            </a:r>
          </a:p>
        </p:txBody>
      </p:sp>
      <p:cxnSp>
        <p:nvCxnSpPr>
          <p:cNvPr id="60" name="Connettore 2 59"/>
          <p:cNvCxnSpPr/>
          <p:nvPr/>
        </p:nvCxnSpPr>
        <p:spPr>
          <a:xfrm flipV="1">
            <a:off x="11014104" y="5133188"/>
            <a:ext cx="8629" cy="82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/>
          <p:cNvCxnSpPr/>
          <p:nvPr/>
        </p:nvCxnSpPr>
        <p:spPr>
          <a:xfrm flipH="1" flipV="1">
            <a:off x="9796164" y="4217442"/>
            <a:ext cx="1134816" cy="176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/>
          <p:cNvSpPr txBox="1"/>
          <p:nvPr/>
        </p:nvSpPr>
        <p:spPr>
          <a:xfrm>
            <a:off x="5039275" y="5966910"/>
            <a:ext cx="12265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Poppins"/>
              </a:rPr>
              <a:t>4.78 mm</a:t>
            </a:r>
          </a:p>
        </p:txBody>
      </p:sp>
      <p:cxnSp>
        <p:nvCxnSpPr>
          <p:cNvPr id="67" name="Connettore 2 66"/>
          <p:cNvCxnSpPr/>
          <p:nvPr/>
        </p:nvCxnSpPr>
        <p:spPr>
          <a:xfrm flipH="1" flipV="1">
            <a:off x="5007129" y="4322192"/>
            <a:ext cx="497345" cy="16886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/>
          <p:nvPr/>
        </p:nvCxnSpPr>
        <p:spPr>
          <a:xfrm flipH="1" flipV="1">
            <a:off x="5590414" y="4734152"/>
            <a:ext cx="14503" cy="1260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7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33"/>
    </mc:Choice>
    <mc:Fallback xmlns="">
      <p:transition spd="slow" advTm="11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  <p:bldP spid="37" grpId="0"/>
      <p:bldP spid="44" grpId="0" animBg="1"/>
      <p:bldP spid="45" grpId="0"/>
      <p:bldP spid="48" grpId="0" animBg="1"/>
      <p:bldP spid="50" grpId="0"/>
      <p:bldP spid="52" grpId="0"/>
      <p:bldP spid="53" grpId="0" animBg="1"/>
      <p:bldP spid="57" grpId="0"/>
      <p:bldP spid="58" grpId="0"/>
      <p:bldP spid="59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FCDFFC14-86FB-8B4C-890E-9E6C14052CDC}"/>
              </a:ext>
            </a:extLst>
          </p:cNvPr>
          <p:cNvSpPr/>
          <p:nvPr/>
        </p:nvSpPr>
        <p:spPr>
          <a:xfrm>
            <a:off x="2998287" y="2652509"/>
            <a:ext cx="6195428" cy="2670442"/>
          </a:xfrm>
          <a:custGeom>
            <a:avLst/>
            <a:gdLst>
              <a:gd name="connsiteX0" fmla="*/ 1876926 w 8708936"/>
              <a:gd name="connsiteY0" fmla="*/ 0 h 3753850"/>
              <a:gd name="connsiteX1" fmla="*/ 6832011 w 8708936"/>
              <a:gd name="connsiteY1" fmla="*/ 0 h 3753850"/>
              <a:gd name="connsiteX2" fmla="*/ 8708936 w 8708936"/>
              <a:gd name="connsiteY2" fmla="*/ 3753850 h 3753850"/>
              <a:gd name="connsiteX3" fmla="*/ 0 w 8708936"/>
              <a:gd name="connsiteY3" fmla="*/ 3753850 h 375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936" h="3753850">
                <a:moveTo>
                  <a:pt x="1876926" y="0"/>
                </a:moveTo>
                <a:lnTo>
                  <a:pt x="6832011" y="0"/>
                </a:lnTo>
                <a:lnTo>
                  <a:pt x="8708936" y="3753850"/>
                </a:lnTo>
                <a:lnTo>
                  <a:pt x="0" y="375385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Hexagon 6">
            <a:extLst>
              <a:ext uri="{FF2B5EF4-FFF2-40B4-BE49-F238E27FC236}">
                <a16:creationId xmlns="" xmlns:a16="http://schemas.microsoft.com/office/drawing/2014/main" id="{25D87ED2-6769-3743-8B4E-CF5CA3A9E89C}"/>
              </a:ext>
            </a:extLst>
          </p:cNvPr>
          <p:cNvSpPr/>
          <p:nvPr/>
        </p:nvSpPr>
        <p:spPr>
          <a:xfrm>
            <a:off x="4963551" y="4346701"/>
            <a:ext cx="2264900" cy="19525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BB935162-B3CF-AD45-A0FC-577D8C4EDED9}"/>
              </a:ext>
            </a:extLst>
          </p:cNvPr>
          <p:cNvSpPr/>
          <p:nvPr/>
        </p:nvSpPr>
        <p:spPr>
          <a:xfrm>
            <a:off x="4963551" y="1676259"/>
            <a:ext cx="2264900" cy="195250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2C6F83B5-B653-EF47-8809-5A777002E252}"/>
              </a:ext>
            </a:extLst>
          </p:cNvPr>
          <p:cNvSpPr/>
          <p:nvPr/>
        </p:nvSpPr>
        <p:spPr>
          <a:xfrm>
            <a:off x="7391231" y="3011480"/>
            <a:ext cx="2264900" cy="195250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368DC9A6-482F-D34C-96E2-EF92908B8CF3}"/>
              </a:ext>
            </a:extLst>
          </p:cNvPr>
          <p:cNvSpPr/>
          <p:nvPr/>
        </p:nvSpPr>
        <p:spPr>
          <a:xfrm>
            <a:off x="2535870" y="3011480"/>
            <a:ext cx="2264900" cy="195250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FE86E3CB-9CEB-BC41-9DCA-7B763600B3F7}"/>
              </a:ext>
            </a:extLst>
          </p:cNvPr>
          <p:cNvSpPr txBox="1">
            <a:spLocks/>
          </p:cNvSpPr>
          <p:nvPr/>
        </p:nvSpPr>
        <p:spPr>
          <a:xfrm>
            <a:off x="2940332" y="3321009"/>
            <a:ext cx="1455974" cy="1333442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Poppins"/>
                <a:ea typeface="Lato Light" panose="020F0502020204030203" pitchFamily="34" charset="0"/>
                <a:cs typeface="Mukta ExtraLight" panose="020B0000000000000000" pitchFamily="34" charset="77"/>
              </a:rPr>
              <a:t>Ultrasound machine</a:t>
            </a:r>
          </a:p>
          <a:p>
            <a:pPr>
              <a:lnSpc>
                <a:spcPts val="1750"/>
              </a:lnSpc>
            </a:pPr>
            <a:endParaRPr lang="en-US" sz="2000" b="1" dirty="0" smtClean="0">
              <a:solidFill>
                <a:schemeClr val="bg1"/>
              </a:solidFill>
              <a:latin typeface="Poppins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175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Poppins"/>
                <a:ea typeface="Lato Light" panose="020F0502020204030203" pitchFamily="34" charset="0"/>
                <a:cs typeface="Mukta ExtraLight" panose="020B0000000000000000" pitchFamily="34" charset="77"/>
              </a:rPr>
              <a:t>Execution technique</a:t>
            </a:r>
            <a:endParaRPr lang="en-US" sz="2000" b="1" dirty="0">
              <a:solidFill>
                <a:schemeClr val="bg1"/>
              </a:solidFill>
              <a:latin typeface="Poppins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35EDB8AC-02AD-BD4E-A431-C9E1506F7EC2}"/>
              </a:ext>
            </a:extLst>
          </p:cNvPr>
          <p:cNvSpPr txBox="1">
            <a:spLocks/>
          </p:cNvSpPr>
          <p:nvPr/>
        </p:nvSpPr>
        <p:spPr>
          <a:xfrm>
            <a:off x="4963551" y="2398593"/>
            <a:ext cx="2241531" cy="50783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Poppins"/>
                <a:ea typeface="Lato Light" panose="020F0502020204030203" pitchFamily="34" charset="0"/>
                <a:cs typeface="Mukta ExtraLight" panose="020B0000000000000000" pitchFamily="34" charset="77"/>
              </a:rPr>
              <a:t>Measurements method</a:t>
            </a:r>
            <a:endParaRPr lang="en-US" sz="2000" b="1" dirty="0">
              <a:solidFill>
                <a:schemeClr val="bg1"/>
              </a:solidFill>
              <a:latin typeface="Poppins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C92320E8-4844-734E-AEB2-D92B79EFA237}"/>
              </a:ext>
            </a:extLst>
          </p:cNvPr>
          <p:cNvSpPr txBox="1">
            <a:spLocks/>
          </p:cNvSpPr>
          <p:nvPr/>
        </p:nvSpPr>
        <p:spPr>
          <a:xfrm>
            <a:off x="7795694" y="3733462"/>
            <a:ext cx="1455974" cy="50853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Poppins"/>
                <a:ea typeface="Lato Light" panose="020F0502020204030203" pitchFamily="34" charset="0"/>
                <a:cs typeface="Mukta ExtraLight" panose="020B0000000000000000" pitchFamily="34" charset="77"/>
              </a:rPr>
              <a:t>Individuals variability</a:t>
            </a:r>
            <a:endParaRPr lang="en-US" sz="2000" b="1" dirty="0">
              <a:solidFill>
                <a:schemeClr val="bg1"/>
              </a:solidFill>
              <a:latin typeface="Poppins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0AC21A5-20FD-4E45-BF7A-ED4AE44EAB9F}"/>
              </a:ext>
            </a:extLst>
          </p:cNvPr>
          <p:cNvSpPr txBox="1"/>
          <p:nvPr/>
        </p:nvSpPr>
        <p:spPr>
          <a:xfrm>
            <a:off x="5016220" y="5138284"/>
            <a:ext cx="215956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HETEROGENEITY</a:t>
            </a:r>
            <a:endParaRPr lang="en-US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="" xmlns:a16="http://schemas.microsoft.com/office/drawing/2014/main" id="{455FD14C-959F-AC48-B079-9D8CF592A795}"/>
              </a:ext>
            </a:extLst>
          </p:cNvPr>
          <p:cNvSpPr/>
          <p:nvPr/>
        </p:nvSpPr>
        <p:spPr>
          <a:xfrm>
            <a:off x="5909733" y="3725263"/>
            <a:ext cx="372534" cy="524934"/>
          </a:xfrm>
          <a:prstGeom prst="downArrow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8" name="Down Arrow 17">
            <a:extLst>
              <a:ext uri="{FF2B5EF4-FFF2-40B4-BE49-F238E27FC236}">
                <a16:creationId xmlns="" xmlns:a16="http://schemas.microsoft.com/office/drawing/2014/main" id="{448FA5CD-8810-994B-AC04-640AD87158AA}"/>
              </a:ext>
            </a:extLst>
          </p:cNvPr>
          <p:cNvSpPr/>
          <p:nvPr/>
        </p:nvSpPr>
        <p:spPr>
          <a:xfrm rot="17904722">
            <a:off x="4695893" y="4372948"/>
            <a:ext cx="372534" cy="524934"/>
          </a:xfrm>
          <a:prstGeom prst="downArrow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20" name="Down Arrow 19">
            <a:extLst>
              <a:ext uri="{FF2B5EF4-FFF2-40B4-BE49-F238E27FC236}">
                <a16:creationId xmlns="" xmlns:a16="http://schemas.microsoft.com/office/drawing/2014/main" id="{514CA384-52ED-044A-9AF7-D074329033F9}"/>
              </a:ext>
            </a:extLst>
          </p:cNvPr>
          <p:cNvSpPr/>
          <p:nvPr/>
        </p:nvSpPr>
        <p:spPr>
          <a:xfrm rot="3722294">
            <a:off x="7104112" y="4372948"/>
            <a:ext cx="372534" cy="524934"/>
          </a:xfrm>
          <a:prstGeom prst="downArrow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grpSp>
        <p:nvGrpSpPr>
          <p:cNvPr id="19" name="Gruppo 18"/>
          <p:cNvGrpSpPr/>
          <p:nvPr/>
        </p:nvGrpSpPr>
        <p:grpSpPr>
          <a:xfrm>
            <a:off x="2079309" y="128207"/>
            <a:ext cx="8947711" cy="935822"/>
            <a:chOff x="486023" y="185321"/>
            <a:chExt cx="5859816" cy="1245201"/>
          </a:xfrm>
        </p:grpSpPr>
        <p:sp>
          <p:nvSpPr>
            <p:cNvPr id="21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748453" y="414859"/>
              <a:ext cx="5597386" cy="101566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C00000"/>
                  </a:solidFill>
                  <a:latin typeface="Poppins" pitchFamily="2" charset="77"/>
                  <a:cs typeface="Poppins" pitchFamily="2" charset="77"/>
                </a:rPr>
                <a:t>ONSD – Confounding and limiting factors</a:t>
              </a:r>
              <a:endParaRPr lang="en-US" sz="3000" b="1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22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1"/>
              <a:ext cx="469817" cy="913373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23" name="Rettangolo 22"/>
          <p:cNvSpPr/>
          <p:nvPr/>
        </p:nvSpPr>
        <p:spPr>
          <a:xfrm>
            <a:off x="119982" y="2583258"/>
            <a:ext cx="2316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Different ultrasound devices and settings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19982" y="3681286"/>
            <a:ext cx="2316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Axial / coronal measurements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52725" y="4654451"/>
            <a:ext cx="2316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Number of measurements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2699448" y="1475428"/>
            <a:ext cx="2316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ONSD borders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7290379" y="1458803"/>
            <a:ext cx="3300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Averaging / maximum values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(eyes asymmetry)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9755248" y="3404286"/>
            <a:ext cx="2156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Age - Sex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Ethnicity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Body mass index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...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796701" y="1442178"/>
            <a:ext cx="2219519" cy="3968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7263596" y="1458802"/>
            <a:ext cx="3326819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168608" y="2583257"/>
            <a:ext cx="2219519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3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37"/>
    </mc:Choice>
    <mc:Fallback xmlns="">
      <p:transition spd="slow" advTm="8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6764260" y="128207"/>
            <a:ext cx="5311365" cy="416723"/>
            <a:chOff x="486023" y="185321"/>
            <a:chExt cx="3480158" cy="596907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645531" y="253203"/>
              <a:ext cx="3320650" cy="5290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  <a:latin typeface="Poppins" pitchFamily="2" charset="77"/>
                  <a:cs typeface="Poppins" pitchFamily="2" charset="77"/>
                </a:rPr>
                <a:t>ONSD – Confounding and limiting factors</a:t>
              </a:r>
            </a:p>
          </p:txBody>
        </p:sp>
        <p:sp>
          <p:nvSpPr>
            <p:cNvPr id="6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1"/>
              <a:ext cx="262430" cy="530780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784167" y="188604"/>
            <a:ext cx="4336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Ultrasound devices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/>
          <a:srcRect t="12874" b="6707"/>
          <a:stretch/>
        </p:blipFill>
        <p:spPr>
          <a:xfrm>
            <a:off x="271356" y="1205603"/>
            <a:ext cx="3721774" cy="4846062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464" y="1205603"/>
            <a:ext cx="3656016" cy="484606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010" y="1205603"/>
            <a:ext cx="3820932" cy="4846062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7007699" y="6253056"/>
            <a:ext cx="4973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Poppins"/>
              </a:rPr>
              <a:t>Moretti (2011) - </a:t>
            </a:r>
            <a:r>
              <a:rPr lang="it-IT" sz="1400" dirty="0" smtClean="0">
                <a:latin typeface="Poppins"/>
              </a:rPr>
              <a:t>DOI</a:t>
            </a:r>
            <a:r>
              <a:rPr lang="it-IT" sz="1400" dirty="0">
                <a:latin typeface="Poppins"/>
              </a:rPr>
              <a:t>: </a:t>
            </a:r>
            <a:r>
              <a:rPr lang="it-IT" sz="1400" dirty="0" smtClean="0">
                <a:latin typeface="Poppins"/>
              </a:rPr>
              <a:t>10.1111/j.1399-6576.2011.02432.x</a:t>
            </a:r>
          </a:p>
          <a:p>
            <a:pPr algn="ctr"/>
            <a:r>
              <a:rPr lang="it-IT" sz="1400" dirty="0" err="1" smtClean="0">
                <a:latin typeface="Poppins"/>
              </a:rPr>
              <a:t>Dubourg</a:t>
            </a:r>
            <a:r>
              <a:rPr lang="it-IT" sz="1400" dirty="0" smtClean="0">
                <a:latin typeface="Poppins"/>
              </a:rPr>
              <a:t> (2011) - DOI</a:t>
            </a:r>
            <a:r>
              <a:rPr lang="it-IT" sz="1400" dirty="0">
                <a:latin typeface="Poppins"/>
              </a:rPr>
              <a:t>: </a:t>
            </a:r>
            <a:r>
              <a:rPr lang="it-IT" sz="1400" dirty="0" smtClean="0">
                <a:latin typeface="Poppins"/>
              </a:rPr>
              <a:t>10.1007/s00134-011-2224-2</a:t>
            </a:r>
            <a:endParaRPr lang="it-IT" sz="1400" dirty="0">
              <a:latin typeface="Poppins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985325" y="6136677"/>
            <a:ext cx="2293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202122"/>
                </a:solidFill>
                <a:latin typeface="Poppins"/>
              </a:rPr>
              <a:t>2021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4949558" y="6136677"/>
            <a:ext cx="2293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202122"/>
                </a:solidFill>
                <a:latin typeface="Poppins"/>
              </a:rPr>
              <a:t>2011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6"/>
    </mc:Choice>
    <mc:Fallback xmlns="">
      <p:transition spd="slow" advTm="3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62657" y="6433348"/>
            <a:ext cx="52893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202122"/>
                </a:solidFill>
                <a:latin typeface="Poppins"/>
              </a:rPr>
              <a:t>Stevens F. (2021), </a:t>
            </a:r>
            <a:r>
              <a:rPr lang="en-US" sz="1600" dirty="0" err="1" smtClean="0">
                <a:solidFill>
                  <a:srgbClr val="202122"/>
                </a:solidFill>
                <a:latin typeface="Poppins"/>
              </a:rPr>
              <a:t>doi</a:t>
            </a:r>
            <a:r>
              <a:rPr lang="it-IT" sz="1600" dirty="0" smtClean="0">
                <a:latin typeface="Poppins"/>
              </a:rPr>
              <a:t>: </a:t>
            </a:r>
            <a:r>
              <a:rPr lang="it-IT" sz="1600" dirty="0">
                <a:latin typeface="Poppins"/>
              </a:rPr>
              <a:t>10.1111/jon.12906</a:t>
            </a:r>
            <a:endParaRPr lang="en-US" sz="1600" dirty="0">
              <a:solidFill>
                <a:srgbClr val="202122"/>
              </a:solidFill>
              <a:latin typeface="Poppin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84" y="947650"/>
            <a:ext cx="5637429" cy="380723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6764260" y="128207"/>
            <a:ext cx="5311365" cy="416723"/>
            <a:chOff x="486023" y="185321"/>
            <a:chExt cx="3480158" cy="596907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645531" y="253203"/>
              <a:ext cx="3320650" cy="5290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  <a:latin typeface="Poppins" pitchFamily="2" charset="77"/>
                  <a:cs typeface="Poppins" pitchFamily="2" charset="77"/>
                </a:rPr>
                <a:t>ONSD – Confounding and limiting factors</a:t>
              </a:r>
            </a:p>
          </p:txBody>
        </p:sp>
        <p:sp>
          <p:nvSpPr>
            <p:cNvPr id="6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1"/>
              <a:ext cx="262430" cy="530780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314484" y="5228979"/>
            <a:ext cx="5770432" cy="10156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Poppins"/>
              </a:rPr>
              <a:t>ONSD</a:t>
            </a:r>
          </a:p>
          <a:p>
            <a:pPr algn="ctr"/>
            <a:r>
              <a:rPr lang="it-IT" sz="2000" dirty="0" err="1" smtClean="0">
                <a:latin typeface="Poppins"/>
              </a:rPr>
              <a:t>Distance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between</a:t>
            </a:r>
            <a:r>
              <a:rPr lang="it-IT" sz="2000" dirty="0" smtClean="0">
                <a:latin typeface="Poppins"/>
              </a:rPr>
              <a:t> the </a:t>
            </a:r>
            <a:r>
              <a:rPr lang="it-IT" sz="2000" dirty="0" err="1" smtClean="0">
                <a:latin typeface="Poppins"/>
              </a:rPr>
              <a:t>external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borders</a:t>
            </a:r>
            <a:r>
              <a:rPr lang="it-IT" sz="2000" dirty="0" smtClean="0">
                <a:latin typeface="Poppins"/>
              </a:rPr>
              <a:t> of the </a:t>
            </a:r>
            <a:r>
              <a:rPr lang="it-IT" sz="2000" dirty="0" err="1" smtClean="0">
                <a:latin typeface="Poppins"/>
              </a:rPr>
              <a:t>hyperechogenic</a:t>
            </a:r>
            <a:r>
              <a:rPr lang="it-IT" sz="2000" dirty="0" smtClean="0">
                <a:latin typeface="Poppins"/>
              </a:rPr>
              <a:t> area </a:t>
            </a:r>
            <a:r>
              <a:rPr lang="it-IT" sz="2000" dirty="0" err="1" smtClean="0">
                <a:latin typeface="Poppins"/>
              </a:rPr>
              <a:t>surrounding</a:t>
            </a:r>
            <a:r>
              <a:rPr lang="it-IT" sz="2000" dirty="0" smtClean="0">
                <a:latin typeface="Poppins"/>
              </a:rPr>
              <a:t> the </a:t>
            </a:r>
            <a:r>
              <a:rPr lang="it-IT" sz="2000" dirty="0" err="1" smtClean="0">
                <a:latin typeface="Poppins"/>
              </a:rPr>
              <a:t>optic</a:t>
            </a:r>
            <a:r>
              <a:rPr lang="it-IT" sz="2000" dirty="0" smtClean="0">
                <a:latin typeface="Poppins"/>
              </a:rPr>
              <a:t> </a:t>
            </a:r>
            <a:r>
              <a:rPr lang="it-IT" sz="2000" dirty="0" err="1" smtClean="0">
                <a:latin typeface="Poppins"/>
              </a:rPr>
              <a:t>nerve</a:t>
            </a:r>
            <a:endParaRPr lang="it-IT" sz="2000" dirty="0">
              <a:latin typeface="Poppin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171" y="947650"/>
            <a:ext cx="2726574" cy="293060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110" y="2412952"/>
            <a:ext cx="2848051" cy="2930604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1113905" y="2028305"/>
            <a:ext cx="0" cy="227768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784167" y="2028305"/>
            <a:ext cx="0" cy="22776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1263536" y="2851265"/>
            <a:ext cx="5700982" cy="0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 flipV="1">
            <a:off x="784167" y="4089862"/>
            <a:ext cx="8757495" cy="1108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784167" y="188604"/>
            <a:ext cx="3433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ONSD borders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9277003" y="999994"/>
            <a:ext cx="2038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&lt;&lt; </a:t>
            </a:r>
            <a:r>
              <a:rPr lang="en-US" b="1" dirty="0" err="1" smtClean="0">
                <a:solidFill>
                  <a:srgbClr val="202122"/>
                </a:solidFill>
                <a:latin typeface="Poppins Light"/>
              </a:rPr>
              <a:t>ONSDi</a:t>
            </a:r>
            <a:r>
              <a:rPr lang="en-US" b="1" dirty="0">
                <a:solidFill>
                  <a:srgbClr val="202122"/>
                </a:solidFill>
                <a:latin typeface="Poppins Light"/>
              </a:rPr>
              <a:t> </a:t>
            </a:r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&gt;&gt;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internal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6934554" y="4589657"/>
            <a:ext cx="2038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&lt;&lt; </a:t>
            </a:r>
            <a:r>
              <a:rPr lang="en-US" b="1" dirty="0" err="1" smtClean="0">
                <a:solidFill>
                  <a:srgbClr val="202122"/>
                </a:solidFill>
                <a:latin typeface="Poppins Light"/>
              </a:rPr>
              <a:t>ONSDe</a:t>
            </a:r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 &gt;&gt;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external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1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7"/>
    </mc:Choice>
    <mc:Fallback xmlns="">
      <p:transition spd="slow" advTm="46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414648" y="4929976"/>
            <a:ext cx="3300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Poppins Light"/>
              </a:rPr>
              <a:t>?</a:t>
            </a:r>
            <a:endParaRPr lang="en-US" sz="3600" b="1" dirty="0">
              <a:solidFill>
                <a:srgbClr val="002060"/>
              </a:solidFill>
              <a:latin typeface="Poppins Ligh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117863" y="1448832"/>
            <a:ext cx="58936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Asymmetry of ONSD values between eyes</a:t>
            </a: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(&gt;&gt; in pathological subjects)</a:t>
            </a:r>
          </a:p>
          <a:p>
            <a:pPr algn="ctr"/>
            <a:endParaRPr lang="en-US" dirty="0" smtClean="0">
              <a:solidFill>
                <a:srgbClr val="202122"/>
              </a:solidFill>
              <a:latin typeface="Poppins Light"/>
            </a:endParaRPr>
          </a:p>
          <a:p>
            <a:pPr algn="ctr"/>
            <a:endParaRPr lang="en-US" dirty="0" smtClean="0">
              <a:solidFill>
                <a:srgbClr val="202122"/>
              </a:solidFill>
              <a:latin typeface="Poppins Light"/>
            </a:endParaRPr>
          </a:p>
          <a:p>
            <a:pPr algn="ctr"/>
            <a:r>
              <a:rPr lang="en-US" dirty="0" smtClean="0">
                <a:solidFill>
                  <a:srgbClr val="202122"/>
                </a:solidFill>
                <a:latin typeface="Poppins Light"/>
              </a:rPr>
              <a:t>Consider the different inter-ocular enlargement</a:t>
            </a:r>
            <a:endParaRPr lang="en-US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C141CCE7-0048-A246-8500-CDB23F409EFF}"/>
              </a:ext>
            </a:extLst>
          </p:cNvPr>
          <p:cNvSpPr txBox="1"/>
          <p:nvPr/>
        </p:nvSpPr>
        <p:spPr>
          <a:xfrm>
            <a:off x="1299556" y="175598"/>
            <a:ext cx="4336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Asymmetry</a:t>
            </a:r>
            <a:endParaRPr lang="en-US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87" y="1049571"/>
            <a:ext cx="5563376" cy="4925112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6764260" y="128207"/>
            <a:ext cx="5311365" cy="416723"/>
            <a:chOff x="486023" y="185321"/>
            <a:chExt cx="3480158" cy="596907"/>
          </a:xfrm>
        </p:grpSpPr>
        <p:sp>
          <p:nvSpPr>
            <p:cNvPr id="7" name="TextBox 1">
              <a:extLst>
                <a:ext uri="{FF2B5EF4-FFF2-40B4-BE49-F238E27FC236}">
                  <a16:creationId xmlns:a16="http://schemas.microsoft.com/office/drawing/2014/main" xmlns="" id="{C141CCE7-0048-A246-8500-CDB23F409EFF}"/>
                </a:ext>
              </a:extLst>
            </p:cNvPr>
            <p:cNvSpPr txBox="1"/>
            <p:nvPr/>
          </p:nvSpPr>
          <p:spPr>
            <a:xfrm>
              <a:off x="645531" y="253203"/>
              <a:ext cx="3320650" cy="5290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  <a:latin typeface="Poppins" pitchFamily="2" charset="77"/>
                  <a:cs typeface="Poppins" pitchFamily="2" charset="77"/>
                </a:rPr>
                <a:t>ONSD – Confounding and limiting factors</a:t>
              </a:r>
            </a:p>
          </p:txBody>
        </p:sp>
        <p:sp>
          <p:nvSpPr>
            <p:cNvPr id="8" name="Freeform 315">
              <a:extLst>
                <a:ext uri="{FF2B5EF4-FFF2-40B4-BE49-F238E27FC236}">
                  <a16:creationId xmlns:a16="http://schemas.microsoft.com/office/drawing/2014/main" xmlns="" id="{172C8802-665D-D043-A13F-04B1F5E1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23" y="185321"/>
              <a:ext cx="262430" cy="530780"/>
            </a:xfrm>
            <a:custGeom>
              <a:avLst/>
              <a:gdLst>
                <a:gd name="T0" fmla="*/ 0 w 1020"/>
                <a:gd name="T1" fmla="*/ 509 h 1019"/>
                <a:gd name="T2" fmla="*/ 0 w 1020"/>
                <a:gd name="T3" fmla="*/ 509 h 1019"/>
                <a:gd name="T4" fmla="*/ 509 w 1020"/>
                <a:gd name="T5" fmla="*/ 0 h 1019"/>
                <a:gd name="T6" fmla="*/ 509 w 1020"/>
                <a:gd name="T7" fmla="*/ 0 h 1019"/>
                <a:gd name="T8" fmla="*/ 1019 w 1020"/>
                <a:gd name="T9" fmla="*/ 509 h 1019"/>
                <a:gd name="T10" fmla="*/ 1019 w 1020"/>
                <a:gd name="T11" fmla="*/ 1018 h 1019"/>
                <a:gd name="T12" fmla="*/ 509 w 1020"/>
                <a:gd name="T13" fmla="*/ 1018 h 1019"/>
                <a:gd name="T14" fmla="*/ 509 w 1020"/>
                <a:gd name="T15" fmla="*/ 1018 h 1019"/>
                <a:gd name="T16" fmla="*/ 0 w 1020"/>
                <a:gd name="T17" fmla="*/ 50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0" h="1019">
                  <a:moveTo>
                    <a:pt x="0" y="509"/>
                  </a:moveTo>
                  <a:lnTo>
                    <a:pt x="0" y="509"/>
                  </a:lnTo>
                  <a:cubicBezTo>
                    <a:pt x="0" y="227"/>
                    <a:pt x="228" y="0"/>
                    <a:pt x="509" y="0"/>
                  </a:cubicBezTo>
                  <a:lnTo>
                    <a:pt x="509" y="0"/>
                  </a:lnTo>
                  <a:cubicBezTo>
                    <a:pt x="791" y="0"/>
                    <a:pt x="1019" y="227"/>
                    <a:pt x="1019" y="509"/>
                  </a:cubicBezTo>
                  <a:lnTo>
                    <a:pt x="1019" y="1018"/>
                  </a:lnTo>
                  <a:lnTo>
                    <a:pt x="509" y="1018"/>
                  </a:lnTo>
                  <a:lnTo>
                    <a:pt x="509" y="1018"/>
                  </a:lnTo>
                  <a:cubicBezTo>
                    <a:pt x="228" y="1018"/>
                    <a:pt x="0" y="790"/>
                    <a:pt x="0" y="50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Lato Light" panose="020F0502020204030203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9" name="Rettangolo 8"/>
          <p:cNvSpPr/>
          <p:nvPr/>
        </p:nvSpPr>
        <p:spPr>
          <a:xfrm>
            <a:off x="3201785" y="6096986"/>
            <a:ext cx="2683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Intracranial hypertension</a:t>
            </a:r>
          </a:p>
        </p:txBody>
      </p:sp>
      <p:sp>
        <p:nvSpPr>
          <p:cNvPr id="10" name="Rettangolo 9"/>
          <p:cNvSpPr/>
          <p:nvPr/>
        </p:nvSpPr>
        <p:spPr>
          <a:xfrm rot="16200000">
            <a:off x="-1536812" y="3376837"/>
            <a:ext cx="3886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02122"/>
                </a:solidFill>
                <a:latin typeface="Poppins Light"/>
              </a:rPr>
              <a:t>Asymmetry between eyes</a:t>
            </a:r>
            <a:endParaRPr lang="en-US" sz="2000" b="1" dirty="0">
              <a:solidFill>
                <a:srgbClr val="202122"/>
              </a:solidFill>
              <a:latin typeface="Poppins Ligh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555127" y="4212053"/>
            <a:ext cx="2028610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31413"/>
                </a:solidFill>
                <a:latin typeface="AdvTT3713a231"/>
              </a:rPr>
              <a:t>B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inocular ONSD</a:t>
            </a:r>
          </a:p>
          <a:p>
            <a:pPr algn="ctr"/>
            <a:r>
              <a:rPr lang="en-US" dirty="0" smtClean="0">
                <a:solidFill>
                  <a:srgbClr val="131413"/>
                </a:solidFill>
                <a:latin typeface="AdvTT3713a231"/>
              </a:rPr>
              <a:t>measurements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9541662" y="4350552"/>
            <a:ext cx="2139142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131413"/>
                </a:solidFill>
                <a:latin typeface="AdvTT3713a231"/>
              </a:rPr>
              <a:t>Maximum ONSD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8302278" y="3611527"/>
            <a:ext cx="1524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202122"/>
                </a:solidFill>
                <a:latin typeface="Poppins Light"/>
              </a:rPr>
              <a:t>Raised ICP</a:t>
            </a:r>
            <a:endParaRPr lang="it-IT" sz="2000" b="1" dirty="0"/>
          </a:p>
        </p:txBody>
      </p:sp>
      <p:sp>
        <p:nvSpPr>
          <p:cNvPr id="14" name="Rettangolo 13"/>
          <p:cNvSpPr/>
          <p:nvPr/>
        </p:nvSpPr>
        <p:spPr>
          <a:xfrm>
            <a:off x="1033996" y="6235485"/>
            <a:ext cx="2683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02122"/>
                </a:solidFill>
                <a:latin typeface="Poppins Light"/>
              </a:rPr>
              <a:t>Healthy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474042" y="6390498"/>
            <a:ext cx="47179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Poppins"/>
              </a:rPr>
              <a:t>Naldi A (2020) - </a:t>
            </a:r>
            <a:r>
              <a:rPr lang="it-IT" sz="1600" dirty="0" err="1" smtClean="0">
                <a:latin typeface="Poppins"/>
              </a:rPr>
              <a:t>doi</a:t>
            </a:r>
            <a:r>
              <a:rPr lang="it-IT" sz="1600" dirty="0">
                <a:latin typeface="Poppins"/>
              </a:rPr>
              <a:t>: 10.1007/s10072-019-04076-y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7"/>
    </mc:Choice>
    <mc:Fallback xmlns="">
      <p:transition spd="slow" advTm="46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5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9|15.8|8.4|12.7|5.5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7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777</Words>
  <Application>Microsoft Office PowerPoint</Application>
  <PresentationFormat>Widescreen</PresentationFormat>
  <Paragraphs>282</Paragraphs>
  <Slides>19</Slides>
  <Notes>6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2" baseType="lpstr">
      <vt:lpstr>AdvTT3713a231</vt:lpstr>
      <vt:lpstr>Arial</vt:lpstr>
      <vt:lpstr>Calibri</vt:lpstr>
      <vt:lpstr>Calibri Light</vt:lpstr>
      <vt:lpstr>Georgia</vt:lpstr>
      <vt:lpstr>Helvetica Neue Light</vt:lpstr>
      <vt:lpstr>Lato Light</vt:lpstr>
      <vt:lpstr>League Spartan</vt:lpstr>
      <vt:lpstr>MathJax_Main</vt:lpstr>
      <vt:lpstr>Mukta ExtraLight</vt:lpstr>
      <vt:lpstr>Poppins</vt:lpstr>
      <vt:lpstr>Poppins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Naldi</dc:creator>
  <cp:lastModifiedBy>Andrea Naldi</cp:lastModifiedBy>
  <cp:revision>93</cp:revision>
  <dcterms:created xsi:type="dcterms:W3CDTF">2020-03-07T15:24:33Z</dcterms:created>
  <dcterms:modified xsi:type="dcterms:W3CDTF">2021-10-01T09:56:45Z</dcterms:modified>
</cp:coreProperties>
</file>